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8"/>
  </p:notesMasterIdLst>
  <p:sldIdLst>
    <p:sldId id="285" r:id="rId2"/>
    <p:sldId id="313"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 id="282" r:id="rId56"/>
    <p:sldId id="28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5" Type="http://schemas.openxmlformats.org/officeDocument/2006/relationships/image" Target="../media/image29.emf"/><Relationship Id="rId4"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59EC8-F0B3-49AC-A791-7934F66F5E0D}" type="datetimeFigureOut">
              <a:rPr lang="en-US" smtClean="0"/>
              <a:pPr/>
              <a:t>5/30/2017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F9C94-34E5-423B-918B-CA9B0420F6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p>
            <a:pPr defTabSz="912879"/>
            <a:r>
              <a:rPr lang="en-US" altLang="en-US" dirty="0" smtClean="0"/>
              <a:t>IENG 475:  Computer-Controlled Manufacturing Systems</a:t>
            </a:r>
          </a:p>
        </p:txBody>
      </p:sp>
      <p:sp>
        <p:nvSpPr>
          <p:cNvPr id="32771" name="Rectangle 6"/>
          <p:cNvSpPr>
            <a:spLocks noGrp="1" noChangeArrowheads="1"/>
          </p:cNvSpPr>
          <p:nvPr>
            <p:ph type="ftr" sz="quarter" idx="4"/>
          </p:nvPr>
        </p:nvSpPr>
        <p:spPr>
          <a:noFill/>
        </p:spPr>
        <p:txBody>
          <a:bodyPr/>
          <a:lstStyle/>
          <a:p>
            <a:pPr defTabSz="912879"/>
            <a:r>
              <a:rPr lang="en-US" altLang="en-US" dirty="0" smtClean="0"/>
              <a:t>(c) 2006,  D.H. Jensen</a:t>
            </a:r>
          </a:p>
        </p:txBody>
      </p:sp>
      <p:sp>
        <p:nvSpPr>
          <p:cNvPr id="32772" name="Rectangle 7"/>
          <p:cNvSpPr>
            <a:spLocks noGrp="1" noChangeArrowheads="1"/>
          </p:cNvSpPr>
          <p:nvPr>
            <p:ph type="sldNum" sz="quarter" idx="5"/>
          </p:nvPr>
        </p:nvSpPr>
        <p:spPr>
          <a:noFill/>
        </p:spPr>
        <p:txBody>
          <a:bodyPr/>
          <a:lstStyle/>
          <a:p>
            <a:pPr defTabSz="912879"/>
            <a:fld id="{5D00973D-B8EB-4833-AEFD-A94CCCA80EC2}" type="slidenum">
              <a:rPr lang="en-US" altLang="en-US" smtClean="0"/>
              <a:pPr defTabSz="912879"/>
              <a:t>1</a:t>
            </a:fld>
            <a:endParaRPr lang="en-US" alt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p>
            <a:pPr defTabSz="912879"/>
            <a:r>
              <a:rPr lang="en-US" altLang="en-US" dirty="0" smtClean="0"/>
              <a:t>IENG 475:  Computer-Controlled Manufacturing Systems</a:t>
            </a:r>
          </a:p>
        </p:txBody>
      </p:sp>
      <p:sp>
        <p:nvSpPr>
          <p:cNvPr id="32771" name="Rectangle 6"/>
          <p:cNvSpPr>
            <a:spLocks noGrp="1" noChangeArrowheads="1"/>
          </p:cNvSpPr>
          <p:nvPr>
            <p:ph type="ftr" sz="quarter" idx="4"/>
          </p:nvPr>
        </p:nvSpPr>
        <p:spPr>
          <a:noFill/>
        </p:spPr>
        <p:txBody>
          <a:bodyPr/>
          <a:lstStyle/>
          <a:p>
            <a:pPr defTabSz="912879"/>
            <a:r>
              <a:rPr lang="en-US" altLang="en-US" dirty="0" smtClean="0"/>
              <a:t>(c) 2006,  D.H. Jensen</a:t>
            </a:r>
          </a:p>
        </p:txBody>
      </p:sp>
      <p:sp>
        <p:nvSpPr>
          <p:cNvPr id="32772" name="Rectangle 7"/>
          <p:cNvSpPr>
            <a:spLocks noGrp="1" noChangeArrowheads="1"/>
          </p:cNvSpPr>
          <p:nvPr>
            <p:ph type="sldNum" sz="quarter" idx="5"/>
          </p:nvPr>
        </p:nvSpPr>
        <p:spPr>
          <a:noFill/>
        </p:spPr>
        <p:txBody>
          <a:bodyPr/>
          <a:lstStyle/>
          <a:p>
            <a:pPr defTabSz="912879"/>
            <a:fld id="{5D00973D-B8EB-4833-AEFD-A94CCCA80EC2}" type="slidenum">
              <a:rPr lang="en-US" altLang="en-US" smtClean="0"/>
              <a:pPr defTabSz="912879"/>
              <a:t>2</a:t>
            </a:fld>
            <a:endParaRPr lang="en-US" altLang="en-US" dirty="0" smtClean="0"/>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A532F-3CDB-4D89-9646-39333348B3CA}"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2A532F-3CDB-4D89-9646-39333348B3CA}"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79CDB11-D290-4425-B1D2-3EF1AB181456}" type="datetime1">
              <a:rPr lang="en-US" smtClean="0"/>
              <a:pPr/>
              <a:t>5/30/2017</a:t>
            </a:fld>
            <a:endParaRPr lang="en-US"/>
          </a:p>
        </p:txBody>
      </p:sp>
      <p:sp>
        <p:nvSpPr>
          <p:cNvPr id="17" name="Footer Placeholder 16"/>
          <p:cNvSpPr>
            <a:spLocks noGrp="1"/>
          </p:cNvSpPr>
          <p:nvPr>
            <p:ph type="ftr" sz="quarter" idx="11"/>
          </p:nvPr>
        </p:nvSpPr>
        <p:spPr/>
        <p:txBody>
          <a:bodyPr/>
          <a:lstStyle/>
          <a:p>
            <a:r>
              <a:rPr lang="en-US" smtClean="0"/>
              <a:t>Dept.Mechanical Engg.PC Poly</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3BAEB4-003A-4116-B382-E1626776E2C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55563F-A5C9-4EF6-84B1-61F18591C02C}" type="datetime1">
              <a:rPr lang="en-US" smtClean="0"/>
              <a:pPr/>
              <a:t>5/30/2017</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
        <p:nvSpPr>
          <p:cNvPr id="6" name="Slide Number Placeholder 5"/>
          <p:cNvSpPr>
            <a:spLocks noGrp="1"/>
          </p:cNvSpPr>
          <p:nvPr>
            <p:ph type="sldNum" sz="quarter" idx="12"/>
          </p:nvPr>
        </p:nvSpPr>
        <p:spPr/>
        <p:txBody>
          <a:bodyPr/>
          <a:lstStyle/>
          <a:p>
            <a:fld id="{683BAEB4-003A-4116-B382-E1626776E2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82D09B-AD8C-42D3-9ADE-D1F22F251EDC}" type="datetime1">
              <a:rPr lang="en-US" smtClean="0"/>
              <a:pPr/>
              <a:t>5/30/2017</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
        <p:nvSpPr>
          <p:cNvPr id="6" name="Slide Number Placeholder 5"/>
          <p:cNvSpPr>
            <a:spLocks noGrp="1"/>
          </p:cNvSpPr>
          <p:nvPr>
            <p:ph type="sldNum" sz="quarter" idx="12"/>
          </p:nvPr>
        </p:nvSpPr>
        <p:spPr/>
        <p:txBody>
          <a:bodyPr/>
          <a:lstStyle/>
          <a:p>
            <a:fld id="{683BAEB4-003A-4116-B382-E1626776E2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FE424824-B4AD-47EA-92D7-1D5B928A36D2}" type="datetime1">
              <a:rPr lang="en-US" smtClean="0"/>
              <a:pPr/>
              <a:t>5/30/2017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Dept.Mechanical Engg.PC Poly</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349FB83-59FC-4A8B-947B-0AA3BACB8C4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905000"/>
            <a:ext cx="7696200" cy="40386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2D2A7D2A-5C06-4CBC-A820-5479268CA0B3}" type="datetime1">
              <a:rPr lang="en-US" smtClean="0"/>
              <a:pPr>
                <a:defRPr/>
              </a:pPr>
              <a:t>5/30/2017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Dept.Mechanical Engg.PC Poly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E7E05E-34F3-4E2C-AD41-FCBF5AB57A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BB716A-8EDF-444C-840D-35DBFE3DB81A}" type="datetime1">
              <a:rPr lang="en-US" smtClean="0"/>
              <a:pPr/>
              <a:t>5/30/2017</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
        <p:nvSpPr>
          <p:cNvPr id="6" name="Slide Number Placeholder 5"/>
          <p:cNvSpPr>
            <a:spLocks noGrp="1"/>
          </p:cNvSpPr>
          <p:nvPr>
            <p:ph type="sldNum" sz="quarter" idx="12"/>
          </p:nvPr>
        </p:nvSpPr>
        <p:spPr/>
        <p:txBody>
          <a:bodyPr/>
          <a:lstStyle/>
          <a:p>
            <a:fld id="{683BAEB4-003A-4116-B382-E1626776E2C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71E0A7-404A-4D49-BDB7-5F728A0C6694}" type="datetime1">
              <a:rPr lang="en-US" smtClean="0"/>
              <a:pPr/>
              <a:t>5/30/2017</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Dept.Mechanical Engg.PC Poly</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3BAEB4-003A-4116-B382-E1626776E2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A9E86C4-F071-4781-BFCB-BE2083F9FE00}" type="datetime1">
              <a:rPr lang="en-US" smtClean="0"/>
              <a:pPr/>
              <a:t>5/30/2017</a:t>
            </a:fld>
            <a:endParaRPr lang="en-US"/>
          </a:p>
        </p:txBody>
      </p:sp>
      <p:sp>
        <p:nvSpPr>
          <p:cNvPr id="6" name="Footer Placeholder 5"/>
          <p:cNvSpPr>
            <a:spLocks noGrp="1"/>
          </p:cNvSpPr>
          <p:nvPr>
            <p:ph type="ftr" sz="quarter" idx="11"/>
          </p:nvPr>
        </p:nvSpPr>
        <p:spPr/>
        <p:txBody>
          <a:bodyPr/>
          <a:lstStyle/>
          <a:p>
            <a:r>
              <a:rPr lang="en-US" smtClean="0"/>
              <a:t>Dept.Mechanical Engg.PC Poly</a:t>
            </a:r>
            <a:endParaRPr lang="en-US"/>
          </a:p>
        </p:txBody>
      </p:sp>
      <p:sp>
        <p:nvSpPr>
          <p:cNvPr id="7" name="Slide Number Placeholder 6"/>
          <p:cNvSpPr>
            <a:spLocks noGrp="1"/>
          </p:cNvSpPr>
          <p:nvPr>
            <p:ph type="sldNum" sz="quarter" idx="12"/>
          </p:nvPr>
        </p:nvSpPr>
        <p:spPr/>
        <p:txBody>
          <a:bodyPr/>
          <a:lstStyle/>
          <a:p>
            <a:fld id="{683BAEB4-003A-4116-B382-E1626776E2C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C1C4558-BC08-44E0-9C64-5590D7575A35}" type="datetime1">
              <a:rPr lang="en-US" smtClean="0"/>
              <a:pPr/>
              <a:t>5/30/2017</a:t>
            </a:fld>
            <a:endParaRPr lang="en-US"/>
          </a:p>
        </p:txBody>
      </p:sp>
      <p:sp>
        <p:nvSpPr>
          <p:cNvPr id="8" name="Footer Placeholder 7"/>
          <p:cNvSpPr>
            <a:spLocks noGrp="1"/>
          </p:cNvSpPr>
          <p:nvPr>
            <p:ph type="ftr" sz="quarter" idx="11"/>
          </p:nvPr>
        </p:nvSpPr>
        <p:spPr/>
        <p:txBody>
          <a:bodyPr/>
          <a:lstStyle/>
          <a:p>
            <a:r>
              <a:rPr lang="en-US" smtClean="0"/>
              <a:t>Dept.Mechanical Engg.PC Poly</a:t>
            </a:r>
            <a:endParaRPr lang="en-US"/>
          </a:p>
        </p:txBody>
      </p:sp>
      <p:sp>
        <p:nvSpPr>
          <p:cNvPr id="9" name="Slide Number Placeholder 8"/>
          <p:cNvSpPr>
            <a:spLocks noGrp="1"/>
          </p:cNvSpPr>
          <p:nvPr>
            <p:ph type="sldNum" sz="quarter" idx="12"/>
          </p:nvPr>
        </p:nvSpPr>
        <p:spPr/>
        <p:txBody>
          <a:bodyPr/>
          <a:lstStyle/>
          <a:p>
            <a:fld id="{683BAEB4-003A-4116-B382-E1626776E2C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C570FE-CB17-4828-9B51-6BFD6C0DAB1F}" type="datetime1">
              <a:rPr lang="en-US" smtClean="0"/>
              <a:pPr/>
              <a:t>5/30/2017</a:t>
            </a:fld>
            <a:endParaRPr lang="en-US"/>
          </a:p>
        </p:txBody>
      </p:sp>
      <p:sp>
        <p:nvSpPr>
          <p:cNvPr id="4" name="Footer Placeholder 3"/>
          <p:cNvSpPr>
            <a:spLocks noGrp="1"/>
          </p:cNvSpPr>
          <p:nvPr>
            <p:ph type="ftr" sz="quarter" idx="11"/>
          </p:nvPr>
        </p:nvSpPr>
        <p:spPr/>
        <p:txBody>
          <a:bodyPr/>
          <a:lstStyle/>
          <a:p>
            <a:r>
              <a:rPr lang="en-US" smtClean="0"/>
              <a:t>Dept.Mechanical Engg.PC Poly</a:t>
            </a:r>
            <a:endParaRPr lang="en-US"/>
          </a:p>
        </p:txBody>
      </p:sp>
      <p:sp>
        <p:nvSpPr>
          <p:cNvPr id="5" name="Slide Number Placeholder 4"/>
          <p:cNvSpPr>
            <a:spLocks noGrp="1"/>
          </p:cNvSpPr>
          <p:nvPr>
            <p:ph type="sldNum" sz="quarter" idx="12"/>
          </p:nvPr>
        </p:nvSpPr>
        <p:spPr/>
        <p:txBody>
          <a:bodyPr/>
          <a:lstStyle/>
          <a:p>
            <a:fld id="{683BAEB4-003A-4116-B382-E1626776E2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EDF32-6534-4E7C-923B-6F53DB743FFB}" type="datetime1">
              <a:rPr lang="en-US" smtClean="0"/>
              <a:pPr/>
              <a:t>5/30/2017</a:t>
            </a:fld>
            <a:endParaRPr lang="en-US"/>
          </a:p>
        </p:txBody>
      </p:sp>
      <p:sp>
        <p:nvSpPr>
          <p:cNvPr id="3" name="Footer Placeholder 2"/>
          <p:cNvSpPr>
            <a:spLocks noGrp="1"/>
          </p:cNvSpPr>
          <p:nvPr>
            <p:ph type="ftr" sz="quarter" idx="11"/>
          </p:nvPr>
        </p:nvSpPr>
        <p:spPr/>
        <p:txBody>
          <a:bodyPr/>
          <a:lstStyle/>
          <a:p>
            <a:r>
              <a:rPr lang="en-US" smtClean="0"/>
              <a:t>Dept.Mechanical Engg.PC Poly</a:t>
            </a:r>
            <a:endParaRPr lang="en-US"/>
          </a:p>
        </p:txBody>
      </p:sp>
      <p:sp>
        <p:nvSpPr>
          <p:cNvPr id="4" name="Slide Number Placeholder 3"/>
          <p:cNvSpPr>
            <a:spLocks noGrp="1"/>
          </p:cNvSpPr>
          <p:nvPr>
            <p:ph type="sldNum" sz="quarter" idx="12"/>
          </p:nvPr>
        </p:nvSpPr>
        <p:spPr/>
        <p:txBody>
          <a:bodyPr/>
          <a:lstStyle/>
          <a:p>
            <a:fld id="{683BAEB4-003A-4116-B382-E1626776E2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5871CA-11AC-462C-BE9F-B9CF7732204B}" type="datetime1">
              <a:rPr lang="en-US" smtClean="0"/>
              <a:pPr/>
              <a:t>5/30/2017</a:t>
            </a:fld>
            <a:endParaRPr lang="en-US"/>
          </a:p>
        </p:txBody>
      </p:sp>
      <p:sp>
        <p:nvSpPr>
          <p:cNvPr id="6" name="Footer Placeholder 5"/>
          <p:cNvSpPr>
            <a:spLocks noGrp="1"/>
          </p:cNvSpPr>
          <p:nvPr>
            <p:ph type="ftr" sz="quarter" idx="11"/>
          </p:nvPr>
        </p:nvSpPr>
        <p:spPr/>
        <p:txBody>
          <a:bodyPr/>
          <a:lstStyle/>
          <a:p>
            <a:r>
              <a:rPr lang="en-US" smtClean="0"/>
              <a:t>Dept.Mechanical Engg.PC Poly</a:t>
            </a:r>
            <a:endParaRPr lang="en-US"/>
          </a:p>
        </p:txBody>
      </p:sp>
      <p:sp>
        <p:nvSpPr>
          <p:cNvPr id="7" name="Slide Number Placeholder 6"/>
          <p:cNvSpPr>
            <a:spLocks noGrp="1"/>
          </p:cNvSpPr>
          <p:nvPr>
            <p:ph type="sldNum" sz="quarter" idx="12"/>
          </p:nvPr>
        </p:nvSpPr>
        <p:spPr/>
        <p:txBody>
          <a:bodyPr/>
          <a:lstStyle/>
          <a:p>
            <a:fld id="{683BAEB4-003A-4116-B382-E1626776E2C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B4CD36-3B75-4B86-8BD6-4FAB23FFC256}" type="datetime1">
              <a:rPr lang="en-US" smtClean="0"/>
              <a:pPr/>
              <a:t>5/30/2017</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Dept.Mechanical Engg.PC Poly</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3BAEB4-003A-4116-B382-E1626776E2C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FAFC5B9-3AEE-4D83-A73B-DBDCD92F4A40}" type="datetime1">
              <a:rPr lang="en-US" smtClean="0"/>
              <a:pPr/>
              <a:t>5/30/2017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Dept.Mechanical Engg.PC Poly</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3BAEB4-003A-4116-B382-E1626776E2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cpolytechnic.com/mechanical/learning.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pcpolytechnic.com/contact-u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Grp="1" noChangeArrowheads="1"/>
          </p:cNvSpPr>
          <p:nvPr>
            <p:ph type="ftr" sz="quarter" idx="11"/>
          </p:nvPr>
        </p:nvSpPr>
        <p:spPr>
          <a:noFill/>
        </p:spPr>
        <p:txBody>
          <a:bodyPr/>
          <a:lstStyle/>
          <a:p>
            <a:r>
              <a:rPr lang="en-US" altLang="en-US" smtClean="0"/>
              <a:t>Dept.Mechanical Engg.PC Poly</a:t>
            </a:r>
            <a:endParaRPr lang="en-US" altLang="en-US" dirty="0" smtClean="0"/>
          </a:p>
        </p:txBody>
      </p:sp>
      <p:sp>
        <p:nvSpPr>
          <p:cNvPr id="3076" name="Rectangle 9"/>
          <p:cNvSpPr>
            <a:spLocks noGrp="1" noChangeArrowheads="1"/>
          </p:cNvSpPr>
          <p:nvPr>
            <p:ph type="sldNum" sz="quarter" idx="12"/>
          </p:nvPr>
        </p:nvSpPr>
        <p:spPr>
          <a:noFill/>
        </p:spPr>
        <p:txBody>
          <a:bodyPr/>
          <a:lstStyle/>
          <a:p>
            <a:fld id="{9C0486AE-FB80-4A74-98EE-A6DA1660CBD6}" type="slidenum">
              <a:rPr lang="en-US" altLang="en-US" smtClean="0"/>
              <a:pPr/>
              <a:t>1</a:t>
            </a:fld>
            <a:endParaRPr lang="en-US" altLang="en-US" smtClean="0"/>
          </a:p>
        </p:txBody>
      </p:sp>
      <p:sp>
        <p:nvSpPr>
          <p:cNvPr id="3077" name="Rectangle 2"/>
          <p:cNvSpPr>
            <a:spLocks noGrp="1" noChangeArrowheads="1"/>
          </p:cNvSpPr>
          <p:nvPr>
            <p:ph type="ctrTitle"/>
          </p:nvPr>
        </p:nvSpPr>
        <p:spPr/>
        <p:txBody>
          <a:bodyPr/>
          <a:lstStyle/>
          <a:p>
            <a:pPr eaLnBrk="1" hangingPunct="1"/>
            <a:r>
              <a:rPr altLang="en-US" smtClean="0"/>
              <a:t>5.Machining Operations</a:t>
            </a:r>
            <a:endParaRPr lang="en-US" altLang="en-US" dirty="0" smtClean="0"/>
          </a:p>
        </p:txBody>
      </p:sp>
      <p:sp>
        <p:nvSpPr>
          <p:cNvPr id="3078" name="Rectangle 3"/>
          <p:cNvSpPr>
            <a:spLocks noGrp="1" noChangeArrowheads="1"/>
          </p:cNvSpPr>
          <p:nvPr>
            <p:ph type="subTitle" idx="1"/>
          </p:nvPr>
        </p:nvSpPr>
        <p:spPr/>
        <p:txBody>
          <a:bodyPr>
            <a:normAutofit/>
          </a:bodyPr>
          <a:lstStyle/>
          <a:p>
            <a:r>
              <a:rPr lang="en-US" altLang="en-US" dirty="0" smtClean="0"/>
              <a:t>CO:-Describe construction, working of lathe and drilling machines </a:t>
            </a:r>
            <a:r>
              <a:rPr lang="en-US" altLang="en-US" dirty="0" err="1" smtClean="0"/>
              <a:t>andmanufacture</a:t>
            </a:r>
            <a:r>
              <a:rPr lang="en-US" altLang="en-US" dirty="0" smtClean="0"/>
              <a:t> simple job.</a:t>
            </a:r>
          </a:p>
        </p:txBody>
      </p:sp>
      <p:sp>
        <p:nvSpPr>
          <p:cNvPr id="6" name="Rectangle 5">
            <a:hlinkClick r:id="rId3"/>
          </p:cNvPr>
          <p:cNvSpPr>
            <a:spLocks noChangeArrowheads="1"/>
          </p:cNvSpPr>
          <p:nvPr/>
        </p:nvSpPr>
        <p:spPr bwMode="auto">
          <a:xfrm>
            <a:off x="4572000" y="6215063"/>
            <a:ext cx="4343400" cy="5334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latin typeface="Arial" pitchFamily="34" charset="0"/>
                <a:cs typeface="Times New Roman" pitchFamily="18" charset="0"/>
              </a:rPr>
              <a:t>Visit for more Learning Resources</a:t>
            </a:r>
            <a:endParaRPr lang="en-US" sz="2000" b="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1"/>
          </p:nvPr>
        </p:nvSpPr>
        <p:spPr>
          <a:noFill/>
        </p:spPr>
        <p:txBody>
          <a:bodyPr/>
          <a:lstStyle/>
          <a:p>
            <a:r>
              <a:rPr lang="en-US" altLang="en-US" smtClean="0"/>
              <a:t>Dept.Mechanical Engg.PC Poly</a:t>
            </a:r>
          </a:p>
        </p:txBody>
      </p:sp>
      <p:sp>
        <p:nvSpPr>
          <p:cNvPr id="11268" name="Slide Number Placeholder 4"/>
          <p:cNvSpPr>
            <a:spLocks noGrp="1"/>
          </p:cNvSpPr>
          <p:nvPr>
            <p:ph type="sldNum" sz="quarter" idx="12"/>
          </p:nvPr>
        </p:nvSpPr>
        <p:spPr>
          <a:noFill/>
        </p:spPr>
        <p:txBody>
          <a:bodyPr/>
          <a:lstStyle/>
          <a:p>
            <a:fld id="{5DB66549-5F2E-43A3-A98E-9B98B8FCE080}" type="slidenum">
              <a:rPr lang="en-US" altLang="en-US" smtClean="0"/>
              <a:pPr/>
              <a:t>10</a:t>
            </a:fld>
            <a:endParaRPr lang="en-US" altLang="en-US" smtClean="0"/>
          </a:p>
        </p:txBody>
      </p:sp>
      <p:sp>
        <p:nvSpPr>
          <p:cNvPr id="11269" name="Rectangle 2"/>
          <p:cNvSpPr>
            <a:spLocks noGrp="1" noChangeArrowheads="1"/>
          </p:cNvSpPr>
          <p:nvPr>
            <p:ph type="title"/>
          </p:nvPr>
        </p:nvSpPr>
        <p:spPr/>
        <p:txBody>
          <a:bodyPr/>
          <a:lstStyle/>
          <a:p>
            <a:pPr eaLnBrk="1" hangingPunct="1"/>
            <a:r>
              <a:rPr lang="en-US" altLang="en-US" smtClean="0"/>
              <a:t>Drilling</a:t>
            </a:r>
          </a:p>
        </p:txBody>
      </p:sp>
      <p:sp>
        <p:nvSpPr>
          <p:cNvPr id="11270" name="Rectangle 3"/>
          <p:cNvSpPr>
            <a:spLocks noGrp="1" noChangeArrowheads="1"/>
          </p:cNvSpPr>
          <p:nvPr>
            <p:ph type="body" idx="4294967295"/>
          </p:nvPr>
        </p:nvSpPr>
        <p:spPr>
          <a:xfrm>
            <a:off x="762000" y="1905000"/>
            <a:ext cx="3665538" cy="3967163"/>
          </a:xfrm>
        </p:spPr>
        <p:txBody>
          <a:bodyPr/>
          <a:lstStyle/>
          <a:p>
            <a:pPr eaLnBrk="1" hangingPunct="1"/>
            <a:r>
              <a:rPr lang="en-US" altLang="en-US" sz="2300" smtClean="0"/>
              <a:t>Creates a round hole in a workpart </a:t>
            </a:r>
          </a:p>
          <a:p>
            <a:pPr eaLnBrk="1" hangingPunct="1"/>
            <a:r>
              <a:rPr lang="en-US" altLang="en-US" sz="2300" smtClean="0"/>
              <a:t>Contrasts with boring which can only enlarge an existing hole</a:t>
            </a:r>
          </a:p>
          <a:p>
            <a:pPr eaLnBrk="1" hangingPunct="1"/>
            <a:r>
              <a:rPr lang="en-US" altLang="en-US" sz="2300" smtClean="0"/>
              <a:t>Cutting tool called a </a:t>
            </a:r>
            <a:r>
              <a:rPr lang="en-US" altLang="en-US" sz="2300" i="1" smtClean="0"/>
              <a:t>drill</a:t>
            </a:r>
            <a:r>
              <a:rPr lang="en-US" altLang="en-US" sz="2300" smtClean="0"/>
              <a:t> or </a:t>
            </a:r>
            <a:r>
              <a:rPr lang="en-US" altLang="en-US" sz="2300" i="1" smtClean="0"/>
              <a:t>drill bit</a:t>
            </a:r>
            <a:r>
              <a:rPr lang="en-US" altLang="en-US" sz="2300" smtClean="0"/>
              <a:t> </a:t>
            </a:r>
          </a:p>
          <a:p>
            <a:pPr eaLnBrk="1" hangingPunct="1"/>
            <a:r>
              <a:rPr lang="en-US" altLang="en-US" sz="2300" smtClean="0"/>
              <a:t>Customarily performed on a </a:t>
            </a:r>
            <a:r>
              <a:rPr lang="en-US" altLang="en-US" sz="2300" i="1" smtClean="0"/>
              <a:t>drill press</a:t>
            </a:r>
            <a:endParaRPr lang="en-US" altLang="en-US" sz="2300" smtClean="0"/>
          </a:p>
        </p:txBody>
      </p:sp>
      <p:sp>
        <p:nvSpPr>
          <p:cNvPr id="11271" name="Rectangle 4"/>
          <p:cNvSpPr>
            <a:spLocks noChangeArrowheads="1"/>
          </p:cNvSpPr>
          <p:nvPr/>
        </p:nvSpPr>
        <p:spPr bwMode="auto">
          <a:xfrm>
            <a:off x="5670550" y="5538788"/>
            <a:ext cx="2982913" cy="823912"/>
          </a:xfrm>
          <a:prstGeom prst="rect">
            <a:avLst/>
          </a:prstGeom>
          <a:noFill/>
          <a:ln w="9525">
            <a:noFill/>
            <a:miter lim="800000"/>
            <a:headEnd/>
            <a:tailEnd/>
          </a:ln>
        </p:spPr>
        <p:txBody>
          <a:bodyPr>
            <a:spAutoFit/>
          </a:bodyPr>
          <a:lstStyle/>
          <a:p>
            <a:pPr eaLnBrk="1" hangingPunct="1">
              <a:spcBef>
                <a:spcPts val="600"/>
              </a:spcBef>
            </a:pPr>
            <a:r>
              <a:rPr lang="en-US" altLang="en-US"/>
              <a:t>Figure 21.3 (b) drilling</a:t>
            </a:r>
          </a:p>
          <a:p>
            <a:pPr eaLnBrk="1" hangingPunct="1">
              <a:spcBef>
                <a:spcPts val="600"/>
              </a:spcBef>
            </a:pPr>
            <a:r>
              <a:rPr lang="en-US" altLang="en-US" sz="1000" b="1"/>
              <a:t>[Groover (2004), p.501]</a:t>
            </a:r>
          </a:p>
          <a:p>
            <a:pPr eaLnBrk="1" hangingPunct="1">
              <a:spcBef>
                <a:spcPts val="600"/>
              </a:spcBef>
            </a:pPr>
            <a:endParaRPr lang="en-US" altLang="en-US" sz="1000"/>
          </a:p>
        </p:txBody>
      </p:sp>
      <p:pic>
        <p:nvPicPr>
          <p:cNvPr id="11272" name="Picture 5" descr="21"/>
          <p:cNvPicPr>
            <a:picLocks noChangeAspect="1" noChangeArrowheads="1"/>
          </p:cNvPicPr>
          <p:nvPr/>
        </p:nvPicPr>
        <p:blipFill>
          <a:blip r:embed="rId2">
            <a:lum bright="22000"/>
            <a:grayscl/>
          </a:blip>
          <a:srcRect/>
          <a:stretch>
            <a:fillRect/>
          </a:stretch>
        </p:blipFill>
        <p:spPr bwMode="auto">
          <a:xfrm>
            <a:off x="5270500" y="1866900"/>
            <a:ext cx="3336925"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3"/>
          <p:cNvSpPr>
            <a:spLocks noGrp="1"/>
          </p:cNvSpPr>
          <p:nvPr>
            <p:ph type="ftr" sz="quarter" idx="11"/>
          </p:nvPr>
        </p:nvSpPr>
        <p:spPr>
          <a:noFill/>
        </p:spPr>
        <p:txBody>
          <a:bodyPr/>
          <a:lstStyle/>
          <a:p>
            <a:r>
              <a:rPr lang="en-US" altLang="en-US" smtClean="0"/>
              <a:t>Dept.Mechanical Engg.PC Poly</a:t>
            </a:r>
          </a:p>
        </p:txBody>
      </p:sp>
      <p:sp>
        <p:nvSpPr>
          <p:cNvPr id="12292" name="Slide Number Placeholder 4"/>
          <p:cNvSpPr>
            <a:spLocks noGrp="1"/>
          </p:cNvSpPr>
          <p:nvPr>
            <p:ph type="sldNum" sz="quarter" idx="12"/>
          </p:nvPr>
        </p:nvSpPr>
        <p:spPr>
          <a:noFill/>
        </p:spPr>
        <p:txBody>
          <a:bodyPr/>
          <a:lstStyle/>
          <a:p>
            <a:fld id="{0F8DD6F7-9FF3-4146-826B-D4A337557265}" type="slidenum">
              <a:rPr lang="en-US" altLang="en-US" smtClean="0"/>
              <a:pPr/>
              <a:t>11</a:t>
            </a:fld>
            <a:endParaRPr lang="en-US" altLang="en-US" smtClean="0"/>
          </a:p>
        </p:txBody>
      </p:sp>
      <p:sp>
        <p:nvSpPr>
          <p:cNvPr id="12293" name="Rectangle 2"/>
          <p:cNvSpPr>
            <a:spLocks noChangeArrowheads="1"/>
          </p:cNvSpPr>
          <p:nvPr/>
        </p:nvSpPr>
        <p:spPr bwMode="auto">
          <a:xfrm>
            <a:off x="2597150" y="5602288"/>
            <a:ext cx="3910013" cy="657225"/>
          </a:xfrm>
          <a:prstGeom prst="rect">
            <a:avLst/>
          </a:prstGeom>
          <a:noFill/>
          <a:ln w="9525">
            <a:noFill/>
            <a:miter lim="800000"/>
            <a:headEnd/>
            <a:tailEnd/>
          </a:ln>
        </p:spPr>
        <p:txBody>
          <a:bodyPr wrap="none">
            <a:spAutoFit/>
          </a:bodyPr>
          <a:lstStyle/>
          <a:p>
            <a:pPr algn="ctr" eaLnBrk="1" hangingPunct="1">
              <a:spcBef>
                <a:spcPts val="600"/>
              </a:spcBef>
            </a:pPr>
            <a:r>
              <a:rPr lang="en-US" altLang="en-US" sz="1600"/>
              <a:t>Figure 21.3 ‑ Two forms of milling: </a:t>
            </a:r>
          </a:p>
          <a:p>
            <a:pPr algn="ctr" eaLnBrk="1" hangingPunct="1">
              <a:spcBef>
                <a:spcPts val="600"/>
              </a:spcBef>
            </a:pPr>
            <a:r>
              <a:rPr lang="en-US" altLang="en-US" sz="1600"/>
              <a:t>(a) peripheral milling, and (b) face milling </a:t>
            </a:r>
          </a:p>
        </p:txBody>
      </p:sp>
      <p:pic>
        <p:nvPicPr>
          <p:cNvPr id="12294" name="Picture 3" descr="w0359ac"/>
          <p:cNvPicPr>
            <a:picLocks noChangeAspect="1" noChangeArrowheads="1"/>
          </p:cNvPicPr>
          <p:nvPr/>
        </p:nvPicPr>
        <p:blipFill>
          <a:blip r:embed="rId2" cstate="print">
            <a:lum bright="20000"/>
            <a:grayscl/>
          </a:blip>
          <a:srcRect/>
          <a:stretch>
            <a:fillRect/>
          </a:stretch>
        </p:blipFill>
        <p:spPr bwMode="auto">
          <a:xfrm>
            <a:off x="914400" y="1981200"/>
            <a:ext cx="7010400" cy="3589338"/>
          </a:xfrm>
          <a:prstGeom prst="rect">
            <a:avLst/>
          </a:prstGeom>
          <a:noFill/>
          <a:ln w="9525">
            <a:noFill/>
            <a:miter lim="800000"/>
            <a:headEnd/>
            <a:tailEnd/>
          </a:ln>
        </p:spPr>
      </p:pic>
      <p:sp>
        <p:nvSpPr>
          <p:cNvPr id="12295" name="Rectangle 4"/>
          <p:cNvSpPr>
            <a:spLocks noGrp="1" noChangeArrowheads="1"/>
          </p:cNvSpPr>
          <p:nvPr>
            <p:ph type="title"/>
          </p:nvPr>
        </p:nvSpPr>
        <p:spPr/>
        <p:txBody>
          <a:bodyPr/>
          <a:lstStyle/>
          <a:p>
            <a:pPr eaLnBrk="1" hangingPunct="1"/>
            <a:r>
              <a:rPr lang="en-US" altLang="en-US" smtClean="0"/>
              <a:t>Milling Parameters Illustrated</a:t>
            </a:r>
          </a:p>
        </p:txBody>
      </p:sp>
      <p:sp>
        <p:nvSpPr>
          <p:cNvPr id="12296" name="Text Box 5"/>
          <p:cNvSpPr txBox="1">
            <a:spLocks noChangeArrowheads="1"/>
          </p:cNvSpPr>
          <p:nvPr/>
        </p:nvSpPr>
        <p:spPr bwMode="auto">
          <a:xfrm>
            <a:off x="6853238" y="5857875"/>
            <a:ext cx="1833562" cy="457200"/>
          </a:xfrm>
          <a:prstGeom prst="rect">
            <a:avLst/>
          </a:prstGeom>
          <a:noFill/>
          <a:ln w="9525">
            <a:noFill/>
            <a:miter lim="800000"/>
            <a:headEnd/>
            <a:tailEnd/>
          </a:ln>
        </p:spPr>
        <p:txBody>
          <a:bodyPr wrap="none">
            <a:spAutoFit/>
          </a:bodyPr>
          <a:lstStyle/>
          <a:p>
            <a:pPr eaLnBrk="1" hangingPunct="1">
              <a:spcBef>
                <a:spcPct val="20000"/>
              </a:spcBef>
              <a:buClr>
                <a:schemeClr val="bg2"/>
              </a:buClr>
              <a:buSzPct val="70000"/>
              <a:buFont typeface="Wingdings" pitchFamily="2" charset="2"/>
              <a:buNone/>
            </a:pPr>
            <a:r>
              <a:rPr lang="en-US" altLang="en-US" sz="1200" b="1"/>
              <a:t>[Groover (2004), p.516]</a:t>
            </a:r>
          </a:p>
          <a:p>
            <a:endParaRPr lang="en-US" altLang="en-US" sz="12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noFill/>
        </p:spPr>
        <p:txBody>
          <a:bodyPr/>
          <a:lstStyle/>
          <a:p>
            <a:r>
              <a:rPr lang="en-US" altLang="en-US" smtClean="0"/>
              <a:t>Dept.Mechanical Engg.PC Poly</a:t>
            </a:r>
          </a:p>
        </p:txBody>
      </p:sp>
      <p:sp>
        <p:nvSpPr>
          <p:cNvPr id="13316" name="Slide Number Placeholder 5"/>
          <p:cNvSpPr>
            <a:spLocks noGrp="1"/>
          </p:cNvSpPr>
          <p:nvPr>
            <p:ph type="sldNum" sz="quarter" idx="12"/>
          </p:nvPr>
        </p:nvSpPr>
        <p:spPr>
          <a:noFill/>
        </p:spPr>
        <p:txBody>
          <a:bodyPr/>
          <a:lstStyle/>
          <a:p>
            <a:fld id="{BB21AE7D-64AA-46D9-A894-40AC42F8CDC7}" type="slidenum">
              <a:rPr lang="en-US" altLang="en-US" smtClean="0"/>
              <a:pPr/>
              <a:t>12</a:t>
            </a:fld>
            <a:endParaRPr lang="en-US" altLang="en-US" smtClean="0"/>
          </a:p>
        </p:txBody>
      </p:sp>
      <p:sp>
        <p:nvSpPr>
          <p:cNvPr id="13317" name="Rectangle 2"/>
          <p:cNvSpPr>
            <a:spLocks noGrp="1" noChangeArrowheads="1"/>
          </p:cNvSpPr>
          <p:nvPr>
            <p:ph type="title"/>
          </p:nvPr>
        </p:nvSpPr>
        <p:spPr>
          <a:xfrm>
            <a:off x="914400" y="762000"/>
            <a:ext cx="8229600" cy="838200"/>
          </a:xfrm>
        </p:spPr>
        <p:txBody>
          <a:bodyPr/>
          <a:lstStyle/>
          <a:p>
            <a:pPr eaLnBrk="1" hangingPunct="1"/>
            <a:r>
              <a:rPr lang="en-US" altLang="en-US" smtClean="0"/>
              <a:t>Machining Operations &amp; Parameters</a:t>
            </a:r>
          </a:p>
        </p:txBody>
      </p:sp>
      <p:graphicFrame>
        <p:nvGraphicFramePr>
          <p:cNvPr id="124971" name="Group 43"/>
          <p:cNvGraphicFramePr>
            <a:graphicFrameLocks noGrp="1"/>
          </p:cNvGraphicFramePr>
          <p:nvPr>
            <p:ph type="tbl" idx="1"/>
          </p:nvPr>
        </p:nvGraphicFramePr>
        <p:xfrm>
          <a:off x="782638" y="1825625"/>
          <a:ext cx="8001000" cy="4333927"/>
        </p:xfrm>
        <a:graphic>
          <a:graphicData uri="http://schemas.openxmlformats.org/drawingml/2006/table">
            <a:tbl>
              <a:tblPr/>
              <a:tblGrid>
                <a:gridCol w="2133600"/>
                <a:gridCol w="1796439"/>
                <a:gridCol w="2089761"/>
                <a:gridCol w="1981200"/>
              </a:tblGrid>
              <a:tr h="45704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100" b="0" i="1" u="none" strike="noStrike" cap="none" normalizeH="0" baseline="0" dirty="0" smtClean="0">
                          <a:ln>
                            <a:noFill/>
                          </a:ln>
                          <a:solidFill>
                            <a:schemeClr val="tx1"/>
                          </a:solidFill>
                          <a:effectLst/>
                          <a:latin typeface="Arial" charset="0"/>
                        </a:rPr>
                        <a:t>Operation Type</a:t>
                      </a:r>
                    </a:p>
                  </a:txBody>
                  <a:tcPr marT="45703" marB="457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100" b="0" i="1" u="none" strike="noStrike" cap="none" normalizeH="0" baseline="0" smtClean="0">
                          <a:ln>
                            <a:noFill/>
                          </a:ln>
                          <a:solidFill>
                            <a:schemeClr val="tx1"/>
                          </a:solidFill>
                          <a:effectLst/>
                          <a:latin typeface="Arial" charset="0"/>
                        </a:rPr>
                        <a:t>Speed</a:t>
                      </a: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100" b="0" i="1" u="none" strike="noStrike" cap="none" normalizeH="0" baseline="0" smtClean="0">
                          <a:ln>
                            <a:noFill/>
                          </a:ln>
                          <a:solidFill>
                            <a:schemeClr val="tx1"/>
                          </a:solidFill>
                          <a:effectLst/>
                          <a:latin typeface="Arial" charset="0"/>
                        </a:rPr>
                        <a:t>Feed</a:t>
                      </a: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100" b="0" i="1" u="none" strike="noStrike" cap="none" normalizeH="0" baseline="0" smtClean="0">
                          <a:ln>
                            <a:noFill/>
                          </a:ln>
                          <a:solidFill>
                            <a:schemeClr val="tx1"/>
                          </a:solidFill>
                          <a:effectLst/>
                          <a:latin typeface="Arial" charset="0"/>
                        </a:rPr>
                        <a:t>Depth of Cut</a:t>
                      </a:r>
                    </a:p>
                  </a:txBody>
                  <a:tcPr marT="45703" marB="457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r h="110027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dirty="0" smtClean="0">
                          <a:ln>
                            <a:noFill/>
                          </a:ln>
                          <a:solidFill>
                            <a:srgbClr val="FFFF00"/>
                          </a:solidFill>
                          <a:effectLst/>
                          <a:latin typeface="Arial" charset="0"/>
                        </a:rPr>
                        <a:t>Turning:</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dirty="0" err="1" smtClean="0">
                          <a:ln>
                            <a:noFill/>
                          </a:ln>
                          <a:solidFill>
                            <a:schemeClr val="tx1"/>
                          </a:solidFill>
                          <a:effectLst/>
                          <a:latin typeface="Arial" charset="0"/>
                        </a:rPr>
                        <a:t>workpiece</a:t>
                      </a:r>
                      <a:r>
                        <a:rPr kumimoji="0" lang="en-US" sz="1800" b="0" i="0" u="none" strike="noStrike" cap="none" normalizeH="0" baseline="0" dirty="0" smtClean="0">
                          <a:ln>
                            <a:noFill/>
                          </a:ln>
                          <a:solidFill>
                            <a:schemeClr val="tx1"/>
                          </a:solidFill>
                          <a:effectLst/>
                          <a:latin typeface="Arial" charset="0"/>
                        </a:rPr>
                        <a:t> rotates</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single point cutting</a:t>
                      </a:r>
                    </a:p>
                  </a:txBody>
                  <a:tcPr marT="45703" marB="457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2"/>
                          </a:solidFill>
                          <a:effectLst/>
                          <a:latin typeface="Arial" charset="0"/>
                        </a:rPr>
                        <a:t>Surface speed (periphery) of workpiece</a:t>
                      </a: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dirty="0" smtClean="0">
                          <a:ln>
                            <a:noFill/>
                          </a:ln>
                          <a:solidFill>
                            <a:schemeClr val="tx2"/>
                          </a:solidFill>
                          <a:effectLst/>
                          <a:latin typeface="Arial" charset="0"/>
                        </a:rPr>
                        <a:t>Parallel to the </a:t>
                      </a:r>
                      <a:r>
                        <a:rPr kumimoji="0" lang="en-US" sz="1800" b="1" i="0" u="none" strike="noStrike" cap="none" normalizeH="0" baseline="0" dirty="0" err="1" smtClean="0">
                          <a:ln>
                            <a:noFill/>
                          </a:ln>
                          <a:solidFill>
                            <a:schemeClr val="tx2"/>
                          </a:solidFill>
                          <a:effectLst/>
                          <a:latin typeface="Arial" charset="0"/>
                        </a:rPr>
                        <a:t>workpiece</a:t>
                      </a:r>
                      <a:r>
                        <a:rPr kumimoji="0" lang="en-US" sz="1800" b="1" i="0" u="none" strike="noStrike" cap="none" normalizeH="0" baseline="0" dirty="0" smtClean="0">
                          <a:ln>
                            <a:noFill/>
                          </a:ln>
                          <a:solidFill>
                            <a:schemeClr val="tx2"/>
                          </a:solidFill>
                          <a:effectLst/>
                          <a:latin typeface="Arial" charset="0"/>
                        </a:rPr>
                        <a:t> axis</a:t>
                      </a:r>
                      <a:r>
                        <a:rPr kumimoji="0" lang="en-US" sz="1800" b="1" i="0" u="none" strike="noStrike" cap="none" normalizeH="0" baseline="0" dirty="0" smtClean="0">
                          <a:ln>
                            <a:noFill/>
                          </a:ln>
                          <a:solidFill>
                            <a:schemeClr val="accent1">
                              <a:lumMod val="40000"/>
                              <a:lumOff val="60000"/>
                            </a:schemeClr>
                          </a:solidFill>
                          <a:effectLst/>
                          <a:latin typeface="Arial" charset="0"/>
                        </a:rPr>
                        <a:t>*</a:t>
                      </a:r>
                      <a:r>
                        <a:rPr kumimoji="0" lang="en-US" sz="1800" b="1" i="0" u="none" strike="noStrike" cap="none" normalizeH="0" baseline="0" dirty="0" smtClean="0">
                          <a:ln>
                            <a:noFill/>
                          </a:ln>
                          <a:solidFill>
                            <a:schemeClr val="tx2"/>
                          </a:solidFill>
                          <a:effectLst/>
                          <a:latin typeface="Arial" charset="0"/>
                        </a:rPr>
                        <a:t> </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200" b="1" i="0" u="none" strike="noStrike" cap="none" normalizeH="0" baseline="0" dirty="0" smtClean="0">
                          <a:ln>
                            <a:noFill/>
                          </a:ln>
                          <a:solidFill>
                            <a:schemeClr val="accent1">
                              <a:lumMod val="40000"/>
                              <a:lumOff val="60000"/>
                            </a:schemeClr>
                          </a:solidFill>
                          <a:effectLst/>
                          <a:latin typeface="Arial" charset="0"/>
                        </a:rPr>
                        <a:t>(*except parting/grooving)</a:t>
                      </a: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2"/>
                          </a:solidFill>
                          <a:effectLst/>
                          <a:latin typeface="Arial" charset="0"/>
                        </a:rPr>
                        <a:t>Tool penetration below original work surface</a:t>
                      </a:r>
                    </a:p>
                  </a:txBody>
                  <a:tcPr marT="45703" marB="457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a:noFill/>
                    </a:lnB>
                    <a:lnTlToBr>
                      <a:noFill/>
                    </a:lnTlToBr>
                    <a:lnBlToTr>
                      <a:noFill/>
                    </a:lnBlToTr>
                    <a:noFill/>
                  </a:tcPr>
                </a:tc>
              </a:tr>
              <a:tr h="243804">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000" b="0" i="0" u="none" strike="noStrike" cap="none" normalizeH="0" baseline="0" smtClean="0">
                        <a:ln>
                          <a:noFill/>
                        </a:ln>
                        <a:solidFill>
                          <a:schemeClr val="tx1"/>
                        </a:solidFill>
                        <a:effectLst/>
                        <a:latin typeface="Arial" charset="0"/>
                      </a:endParaRPr>
                    </a:p>
                  </a:txBody>
                  <a:tcPr marT="45703" marB="457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000" b="1" i="0" u="none" strike="noStrike" cap="none" normalizeH="0" baseline="0" smtClean="0">
                        <a:ln>
                          <a:noFill/>
                        </a:ln>
                        <a:solidFill>
                          <a:schemeClr val="tx2"/>
                        </a:solidFill>
                        <a:effectLst/>
                        <a:latin typeface="Arial" charset="0"/>
                      </a:endParaRP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000" b="1" i="0" u="none" strike="noStrike" cap="none" normalizeH="0" baseline="0" smtClean="0">
                        <a:ln>
                          <a:noFill/>
                        </a:ln>
                        <a:solidFill>
                          <a:schemeClr val="tx2"/>
                        </a:solidFill>
                        <a:effectLst/>
                        <a:latin typeface="Arial" charset="0"/>
                      </a:endParaRP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000" b="1" i="0" u="none" strike="noStrike" cap="none" normalizeH="0" baseline="0" smtClean="0">
                        <a:ln>
                          <a:noFill/>
                        </a:ln>
                        <a:solidFill>
                          <a:schemeClr val="tx2"/>
                        </a:solidFill>
                        <a:effectLst/>
                        <a:latin typeface="Arial" charset="0"/>
                      </a:endParaRPr>
                    </a:p>
                  </a:txBody>
                  <a:tcPr marT="45703" marB="457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1188669">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rgbClr val="FFFF00"/>
                          </a:solidFill>
                          <a:effectLst/>
                          <a:latin typeface="Arial" charset="0"/>
                        </a:rPr>
                        <a:t>Drilling:</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tool rotates</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single pass cutting</a:t>
                      </a:r>
                    </a:p>
                  </a:txBody>
                  <a:tcPr marT="45703" marB="457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2"/>
                          </a:solidFill>
                          <a:effectLst/>
                          <a:latin typeface="Arial" charset="0"/>
                        </a:rPr>
                        <a:t>Surface speed (periphery) of tool</a:t>
                      </a: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2"/>
                          </a:solidFill>
                          <a:effectLst/>
                          <a:latin typeface="Arial" charset="0"/>
                        </a:rPr>
                        <a:t>Parallel to the tool axis</a:t>
                      </a: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2"/>
                          </a:solidFill>
                          <a:effectLst/>
                          <a:latin typeface="Arial" charset="0"/>
                        </a:rPr>
                        <a:t>Tool penetration below original work surface (depth of hole)</a:t>
                      </a:r>
                    </a:p>
                  </a:txBody>
                  <a:tcPr marT="45703" marB="457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243804">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000" b="0" i="0" u="none" strike="noStrike" cap="none" normalizeH="0" baseline="0" smtClean="0">
                        <a:ln>
                          <a:noFill/>
                        </a:ln>
                        <a:solidFill>
                          <a:schemeClr val="tx1"/>
                        </a:solidFill>
                        <a:effectLst/>
                        <a:latin typeface="Arial" charset="0"/>
                      </a:endParaRPr>
                    </a:p>
                  </a:txBody>
                  <a:tcPr marT="45703" marB="457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000" b="1" i="0" u="none" strike="noStrike" cap="none" normalizeH="0" baseline="0" smtClean="0">
                        <a:ln>
                          <a:noFill/>
                        </a:ln>
                        <a:solidFill>
                          <a:schemeClr val="tx2"/>
                        </a:solidFill>
                        <a:effectLst/>
                        <a:latin typeface="Arial" charset="0"/>
                      </a:endParaRP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000" b="1" i="0" u="none" strike="noStrike" cap="none" normalizeH="0" baseline="0" smtClean="0">
                        <a:ln>
                          <a:noFill/>
                        </a:ln>
                        <a:solidFill>
                          <a:schemeClr val="tx2"/>
                        </a:solidFill>
                        <a:effectLst/>
                        <a:latin typeface="Arial" charset="0"/>
                      </a:endParaRP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000" b="1" i="0" u="none" strike="noStrike" cap="none" normalizeH="0" baseline="0" smtClean="0">
                        <a:ln>
                          <a:noFill/>
                        </a:ln>
                        <a:solidFill>
                          <a:schemeClr val="tx2"/>
                        </a:solidFill>
                        <a:effectLst/>
                        <a:latin typeface="Arial" charset="0"/>
                      </a:endParaRPr>
                    </a:p>
                  </a:txBody>
                  <a:tcPr marT="45703" marB="457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110027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rgbClr val="FFFF00"/>
                          </a:solidFill>
                          <a:effectLst/>
                          <a:latin typeface="Arial" charset="0"/>
                        </a:rPr>
                        <a:t>Milling:</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Times New Roman" pitchFamily="18" charset="0"/>
                        </a:rPr>
                        <a:t>tool rotates</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Times New Roman" pitchFamily="18" charset="0"/>
                        </a:rPr>
                        <a:t>multi-point cutting</a:t>
                      </a:r>
                    </a:p>
                  </a:txBody>
                  <a:tcPr marT="45703" marB="457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2"/>
                          </a:solidFill>
                          <a:effectLst/>
                          <a:latin typeface="Arial" charset="0"/>
                        </a:rPr>
                        <a:t>Surface speed (periphery) of tool</a:t>
                      </a: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2"/>
                          </a:solidFill>
                          <a:effectLst/>
                          <a:latin typeface="Arial" charset="0"/>
                        </a:rPr>
                        <a:t>Perpendicular to the tool axis</a:t>
                      </a:r>
                    </a:p>
                  </a:txBody>
                  <a:tcPr marT="45703" marB="457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rPr>
                        <a:t>Tool penetration below original work surface</a:t>
                      </a:r>
                    </a:p>
                  </a:txBody>
                  <a:tcPr marT="45703" marB="457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noFill/>
        </p:spPr>
        <p:txBody>
          <a:bodyPr/>
          <a:lstStyle/>
          <a:p>
            <a:r>
              <a:rPr lang="en-US" altLang="en-US" smtClean="0"/>
              <a:t>Dept.Mechanical Engg.PC Poly</a:t>
            </a:r>
          </a:p>
        </p:txBody>
      </p:sp>
      <p:sp>
        <p:nvSpPr>
          <p:cNvPr id="14340" name="Slide Number Placeholder 5"/>
          <p:cNvSpPr>
            <a:spLocks noGrp="1"/>
          </p:cNvSpPr>
          <p:nvPr>
            <p:ph type="sldNum" sz="quarter" idx="12"/>
          </p:nvPr>
        </p:nvSpPr>
        <p:spPr>
          <a:noFill/>
        </p:spPr>
        <p:txBody>
          <a:bodyPr/>
          <a:lstStyle/>
          <a:p>
            <a:fld id="{FD71E3E4-04A5-4824-9CE7-F72575BF2A40}" type="slidenum">
              <a:rPr lang="en-US" altLang="en-US" smtClean="0"/>
              <a:pPr/>
              <a:t>13</a:t>
            </a:fld>
            <a:endParaRPr lang="en-US" altLang="en-US" smtClean="0"/>
          </a:p>
        </p:txBody>
      </p:sp>
      <p:sp>
        <p:nvSpPr>
          <p:cNvPr id="14341" name="Rectangle 2"/>
          <p:cNvSpPr>
            <a:spLocks noGrp="1" noChangeArrowheads="1"/>
          </p:cNvSpPr>
          <p:nvPr>
            <p:ph type="title"/>
          </p:nvPr>
        </p:nvSpPr>
        <p:spPr/>
        <p:txBody>
          <a:bodyPr/>
          <a:lstStyle/>
          <a:p>
            <a:pPr eaLnBrk="1" hangingPunct="1"/>
            <a:r>
              <a:rPr lang="en-US" altLang="en-US" smtClean="0"/>
              <a:t>Cut Types:  Roughing &amp; Finishing</a:t>
            </a:r>
          </a:p>
        </p:txBody>
      </p:sp>
      <p:graphicFrame>
        <p:nvGraphicFramePr>
          <p:cNvPr id="126022" name="Group 70"/>
          <p:cNvGraphicFramePr>
            <a:graphicFrameLocks noGrp="1"/>
          </p:cNvGraphicFramePr>
          <p:nvPr>
            <p:ph type="tbl" idx="1"/>
          </p:nvPr>
        </p:nvGraphicFramePr>
        <p:xfrm>
          <a:off x="793750" y="1814513"/>
          <a:ext cx="8001000" cy="3983471"/>
        </p:xfrm>
        <a:graphic>
          <a:graphicData uri="http://schemas.openxmlformats.org/drawingml/2006/table">
            <a:tbl>
              <a:tblPr/>
              <a:tblGrid>
                <a:gridCol w="1828800"/>
                <a:gridCol w="1371600"/>
                <a:gridCol w="990600"/>
                <a:gridCol w="1981200"/>
                <a:gridCol w="1828800"/>
              </a:tblGrid>
              <a:tr h="1115343">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100" b="0" i="1"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100" b="0" i="1" u="none" strike="noStrike" cap="none" normalizeH="0" baseline="0" smtClean="0">
                          <a:ln>
                            <a:noFill/>
                          </a:ln>
                          <a:solidFill>
                            <a:schemeClr val="tx1"/>
                          </a:solidFill>
                          <a:effectLst/>
                          <a:latin typeface="Arial" charset="0"/>
                        </a:rPr>
                        <a:t>Cut Type</a:t>
                      </a:r>
                    </a:p>
                  </a:txBody>
                  <a:tcPr marT="45667" marB="4566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100" b="0" i="1" u="none" strike="noStrike" cap="none" normalizeH="0" baseline="0" smtClean="0">
                          <a:ln>
                            <a:noFill/>
                          </a:ln>
                          <a:solidFill>
                            <a:schemeClr val="tx1"/>
                          </a:solidFill>
                          <a:effectLst/>
                          <a:latin typeface="Arial" charset="0"/>
                        </a:rPr>
                        <a:t>Number of </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100" b="0" i="1" u="none" strike="noStrike" cap="none" normalizeH="0" baseline="0" smtClean="0">
                          <a:ln>
                            <a:noFill/>
                          </a:ln>
                          <a:solidFill>
                            <a:schemeClr val="tx1"/>
                          </a:solidFill>
                          <a:effectLst/>
                          <a:latin typeface="Arial" charset="0"/>
                        </a:rPr>
                        <a:t>Passes</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100" b="0" i="1"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100" b="0" i="1" u="none" strike="noStrike" cap="none" normalizeH="0" baseline="0" smtClean="0">
                          <a:ln>
                            <a:noFill/>
                          </a:ln>
                          <a:solidFill>
                            <a:schemeClr val="tx1"/>
                          </a:solidFill>
                          <a:effectLst/>
                          <a:latin typeface="Arial" charset="0"/>
                        </a:rPr>
                        <a:t>Speed</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100" b="0" i="1"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100" b="0" i="1" u="none" strike="noStrike" cap="none" normalizeH="0" baseline="0" smtClean="0">
                          <a:ln>
                            <a:noFill/>
                          </a:ln>
                          <a:solidFill>
                            <a:schemeClr val="tx1"/>
                          </a:solidFill>
                          <a:effectLst/>
                          <a:latin typeface="Arial" charset="0"/>
                        </a:rPr>
                        <a:t>Feed</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100" b="0" i="1"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100" b="0" i="1" u="none" strike="noStrike" cap="none" normalizeH="0" baseline="0" smtClean="0">
                          <a:ln>
                            <a:noFill/>
                          </a:ln>
                          <a:solidFill>
                            <a:schemeClr val="tx1"/>
                          </a:solidFill>
                          <a:effectLst/>
                          <a:latin typeface="Arial" charset="0"/>
                        </a:rPr>
                        <a:t>Depth of Cut</a:t>
                      </a:r>
                    </a:p>
                  </a:txBody>
                  <a:tcPr marT="45667" marB="4566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r h="1273869">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rgbClr val="FFFF00"/>
                          </a:solidFill>
                          <a:effectLst/>
                          <a:latin typeface="Arial" charset="0"/>
                        </a:rPr>
                        <a:t>Roughing:</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rPr>
                        <a:t>removes large amounts to get close to shape</a:t>
                      </a:r>
                    </a:p>
                  </a:txBody>
                  <a:tcPr marT="45667" marB="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chemeClr val="tx1"/>
                          </a:solidFill>
                          <a:effectLst/>
                          <a:latin typeface="Arial" charset="0"/>
                        </a:rPr>
                        <a:t>1 +</a:t>
                      </a:r>
                    </a:p>
                  </a:txBody>
                  <a:tcPr marT="45667"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rgbClr val="FFFF00"/>
                          </a:solidFill>
                          <a:effectLst/>
                          <a:latin typeface="Arial" charset="0"/>
                        </a:rPr>
                        <a:t>Low</a:t>
                      </a:r>
                    </a:p>
                  </a:txBody>
                  <a:tcPr marT="45667"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rgbClr val="FFFF00"/>
                          </a:solidFill>
                          <a:effectLst/>
                          <a:latin typeface="Arial" charset="0"/>
                        </a:rPr>
                        <a:t>High</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900" b="0" i="0" u="none" strike="noStrike" cap="none" normalizeH="0" baseline="0" smtClean="0">
                          <a:ln>
                            <a:noFill/>
                          </a:ln>
                          <a:solidFill>
                            <a:schemeClr val="tx1"/>
                          </a:solidFill>
                          <a:effectLst/>
                          <a:latin typeface="Arial" charset="0"/>
                        </a:rPr>
                        <a:t>0.4 - 1.25 mm/</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900" b="0" i="0" u="none" strike="noStrike" cap="none" normalizeH="0" baseline="0" smtClean="0">
                          <a:ln>
                            <a:noFill/>
                          </a:ln>
                          <a:solidFill>
                            <a:schemeClr val="tx1"/>
                          </a:solidFill>
                          <a:effectLst/>
                          <a:latin typeface="Arial" charset="0"/>
                        </a:rPr>
                        <a:t>.015 - .050 in/</a:t>
                      </a:r>
                    </a:p>
                  </a:txBody>
                  <a:tcPr marT="45667" marB="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rgbClr val="FFFF00"/>
                          </a:solidFill>
                          <a:effectLst/>
                          <a:latin typeface="Arial" charset="0"/>
                        </a:rPr>
                        <a:t>High</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900" b="0" i="0" u="none" strike="noStrike" cap="none" normalizeH="0" baseline="0" smtClean="0">
                          <a:ln>
                            <a:noFill/>
                          </a:ln>
                          <a:solidFill>
                            <a:schemeClr val="tx1"/>
                          </a:solidFill>
                          <a:effectLst/>
                          <a:latin typeface="Arial" charset="0"/>
                        </a:rPr>
                        <a:t>2.5 - 20 mm</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900" b="0" i="0" u="none" strike="noStrike" cap="none" normalizeH="0" baseline="0" smtClean="0">
                          <a:ln>
                            <a:noFill/>
                          </a:ln>
                          <a:solidFill>
                            <a:schemeClr val="tx1"/>
                          </a:solidFill>
                          <a:effectLst/>
                          <a:latin typeface="Arial" charset="0"/>
                        </a:rPr>
                        <a:t>.100 - .750 in</a:t>
                      </a:r>
                    </a:p>
                  </a:txBody>
                  <a:tcPr marT="45667" marB="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3824">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rgbClr val="FFFF00"/>
                          </a:solidFill>
                          <a:effectLst/>
                          <a:latin typeface="Arial" charset="0"/>
                        </a:rPr>
                        <a:t>Finishing:</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Times New Roman" pitchFamily="18" charset="0"/>
                        </a:rPr>
                        <a:t>achieves final dimensions, tolerances, and finish</a:t>
                      </a:r>
                    </a:p>
                  </a:txBody>
                  <a:tcPr marT="45667" marB="4566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chemeClr val="tx1"/>
                          </a:solidFill>
                          <a:effectLst/>
                          <a:latin typeface="Arial" charset="0"/>
                        </a:rPr>
                        <a:t>1 - 2</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rgbClr val="FFFF00"/>
                          </a:solidFill>
                          <a:effectLst/>
                          <a:latin typeface="Arial" charset="0"/>
                        </a:rPr>
                        <a:t>High</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rgbClr val="FFFF00"/>
                          </a:solidFill>
                          <a:effectLst/>
                          <a:latin typeface="Arial" charset="0"/>
                        </a:rPr>
                        <a:t>Low</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900" b="0" i="0" u="none" strike="noStrike" cap="none" normalizeH="0" baseline="0" smtClean="0">
                          <a:ln>
                            <a:noFill/>
                          </a:ln>
                          <a:solidFill>
                            <a:schemeClr val="tx1"/>
                          </a:solidFill>
                          <a:effectLst/>
                          <a:latin typeface="Arial" charset="0"/>
                        </a:rPr>
                        <a:t>0.125 - 0.4 mm/</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900" b="0" i="0" u="none" strike="noStrike" cap="none" normalizeH="0" baseline="0" smtClean="0">
                          <a:ln>
                            <a:noFill/>
                          </a:ln>
                          <a:solidFill>
                            <a:schemeClr val="tx1"/>
                          </a:solidFill>
                          <a:effectLst/>
                          <a:latin typeface="Arial" charset="0"/>
                        </a:rPr>
                        <a:t>.005 - .015 in/</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0" i="0" u="none" strike="noStrike" cap="none" normalizeH="0" baseline="0" smtClean="0">
                          <a:ln>
                            <a:noFill/>
                          </a:ln>
                          <a:solidFill>
                            <a:srgbClr val="FFFF00"/>
                          </a:solidFill>
                          <a:effectLst/>
                          <a:latin typeface="Arial" charset="0"/>
                        </a:rPr>
                        <a:t>Low</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900" b="0" i="0" u="none" strike="noStrike" cap="none" normalizeH="0" baseline="0" smtClean="0">
                          <a:ln>
                            <a:noFill/>
                          </a:ln>
                          <a:solidFill>
                            <a:schemeClr val="tx1"/>
                          </a:solidFill>
                          <a:effectLst/>
                          <a:latin typeface="Arial" charset="0"/>
                        </a:rPr>
                        <a:t>0.75 - 2.0 mm</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900" b="0" i="0" u="none" strike="noStrike" cap="none" normalizeH="0" baseline="0" smtClean="0">
                          <a:ln>
                            <a:noFill/>
                          </a:ln>
                          <a:solidFill>
                            <a:schemeClr val="tx1"/>
                          </a:solidFill>
                          <a:effectLst/>
                          <a:latin typeface="Arial" charset="0"/>
                        </a:rPr>
                        <a:t>.030 - .075 in</a:t>
                      </a:r>
                    </a:p>
                  </a:txBody>
                  <a:tcPr marT="45667" marB="4566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noFill/>
        </p:spPr>
        <p:txBody>
          <a:bodyPr/>
          <a:lstStyle/>
          <a:p>
            <a:r>
              <a:rPr lang="en-US" altLang="en-US" smtClean="0"/>
              <a:t>Dept.Mechanical Engg.PC Poly</a:t>
            </a:r>
          </a:p>
        </p:txBody>
      </p:sp>
      <p:sp>
        <p:nvSpPr>
          <p:cNvPr id="15364" name="Slide Number Placeholder 5"/>
          <p:cNvSpPr>
            <a:spLocks noGrp="1"/>
          </p:cNvSpPr>
          <p:nvPr>
            <p:ph type="sldNum" sz="quarter" idx="12"/>
          </p:nvPr>
        </p:nvSpPr>
        <p:spPr>
          <a:noFill/>
        </p:spPr>
        <p:txBody>
          <a:bodyPr/>
          <a:lstStyle/>
          <a:p>
            <a:fld id="{82B81F42-00DF-4494-9453-4628647CD251}" type="slidenum">
              <a:rPr lang="en-US" altLang="en-US" smtClean="0"/>
              <a:pPr/>
              <a:t>14</a:t>
            </a:fld>
            <a:endParaRPr lang="en-US" altLang="en-US" smtClean="0"/>
          </a:p>
        </p:txBody>
      </p:sp>
      <p:sp>
        <p:nvSpPr>
          <p:cNvPr id="15365" name="Rectangle 2"/>
          <p:cNvSpPr>
            <a:spLocks noGrp="1" noChangeArrowheads="1"/>
          </p:cNvSpPr>
          <p:nvPr>
            <p:ph type="title"/>
          </p:nvPr>
        </p:nvSpPr>
        <p:spPr/>
        <p:txBody>
          <a:bodyPr/>
          <a:lstStyle/>
          <a:p>
            <a:pPr eaLnBrk="1" hangingPunct="1"/>
            <a:r>
              <a:rPr lang="en-US" altLang="en-US" smtClean="0"/>
              <a:t>Turning</a:t>
            </a:r>
          </a:p>
        </p:txBody>
      </p:sp>
      <p:sp>
        <p:nvSpPr>
          <p:cNvPr id="15366" name="Rectangle 3"/>
          <p:cNvSpPr>
            <a:spLocks noGrp="1" noChangeArrowheads="1"/>
          </p:cNvSpPr>
          <p:nvPr>
            <p:ph type="body" idx="1"/>
          </p:nvPr>
        </p:nvSpPr>
        <p:spPr/>
        <p:txBody>
          <a:bodyPr/>
          <a:lstStyle/>
          <a:p>
            <a:pPr eaLnBrk="1" hangingPunct="1">
              <a:lnSpc>
                <a:spcPct val="90000"/>
              </a:lnSpc>
            </a:pPr>
            <a:r>
              <a:rPr lang="en-US" altLang="en-US" sz="2700" smtClean="0"/>
              <a:t>A single point cutting tool removes material from a rotating workpiece to generate a rotationally symmetric shape</a:t>
            </a:r>
          </a:p>
          <a:p>
            <a:pPr lvl="4" eaLnBrk="1" hangingPunct="1">
              <a:lnSpc>
                <a:spcPct val="90000"/>
              </a:lnSpc>
            </a:pPr>
            <a:endParaRPr lang="en-US" altLang="en-US" sz="800" smtClean="0"/>
          </a:p>
          <a:p>
            <a:pPr eaLnBrk="1" hangingPunct="1">
              <a:lnSpc>
                <a:spcPct val="90000"/>
              </a:lnSpc>
            </a:pPr>
            <a:r>
              <a:rPr lang="en-US" altLang="en-US" sz="2700" smtClean="0"/>
              <a:t>Machine tool is called a </a:t>
            </a:r>
            <a:r>
              <a:rPr lang="en-US" altLang="en-US" sz="2700" b="1" i="1" smtClean="0">
                <a:solidFill>
                  <a:srgbClr val="FFFF00"/>
                </a:solidFill>
              </a:rPr>
              <a:t>lathe</a:t>
            </a:r>
          </a:p>
          <a:p>
            <a:pPr lvl="4" eaLnBrk="1" hangingPunct="1">
              <a:lnSpc>
                <a:spcPct val="90000"/>
              </a:lnSpc>
            </a:pPr>
            <a:endParaRPr lang="en-US" altLang="en-US" sz="800" i="1" smtClean="0"/>
          </a:p>
          <a:p>
            <a:pPr eaLnBrk="1" hangingPunct="1">
              <a:lnSpc>
                <a:spcPct val="90000"/>
              </a:lnSpc>
            </a:pPr>
            <a:r>
              <a:rPr lang="en-US" altLang="en-US" sz="2700" smtClean="0"/>
              <a:t>Types of cuts:</a:t>
            </a:r>
          </a:p>
          <a:p>
            <a:pPr lvl="1" eaLnBrk="1" hangingPunct="1">
              <a:lnSpc>
                <a:spcPct val="90000"/>
              </a:lnSpc>
            </a:pPr>
            <a:r>
              <a:rPr lang="en-US" altLang="en-US" sz="2200" smtClean="0"/>
              <a:t>Facing</a:t>
            </a:r>
          </a:p>
          <a:p>
            <a:pPr lvl="1" eaLnBrk="1" hangingPunct="1">
              <a:lnSpc>
                <a:spcPct val="90000"/>
              </a:lnSpc>
            </a:pPr>
            <a:r>
              <a:rPr lang="en-US" altLang="en-US" sz="2200" smtClean="0"/>
              <a:t>Contour turning</a:t>
            </a:r>
          </a:p>
          <a:p>
            <a:pPr lvl="1" eaLnBrk="1" hangingPunct="1">
              <a:lnSpc>
                <a:spcPct val="90000"/>
              </a:lnSpc>
            </a:pPr>
            <a:r>
              <a:rPr lang="en-US" altLang="en-US" sz="2200" smtClean="0"/>
              <a:t>Chamfering</a:t>
            </a:r>
          </a:p>
          <a:p>
            <a:pPr lvl="1" eaLnBrk="1" hangingPunct="1">
              <a:lnSpc>
                <a:spcPct val="90000"/>
              </a:lnSpc>
            </a:pPr>
            <a:r>
              <a:rPr lang="en-US" altLang="en-US" sz="2200" smtClean="0"/>
              <a:t>Parting (Cut-off) / Grooving</a:t>
            </a:r>
          </a:p>
          <a:p>
            <a:pPr lvl="1" eaLnBrk="1" hangingPunct="1">
              <a:lnSpc>
                <a:spcPct val="90000"/>
              </a:lnSpc>
            </a:pPr>
            <a:r>
              <a:rPr lang="en-US" altLang="en-US" sz="2200" smtClean="0"/>
              <a:t>Threading</a:t>
            </a:r>
          </a:p>
          <a:p>
            <a:pPr eaLnBrk="1" hangingPunct="1">
              <a:lnSpc>
                <a:spcPct val="90000"/>
              </a:lnSpc>
            </a:pPr>
            <a:endParaRPr lang="en-US" altLang="en-US" sz="27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3"/>
          <p:cNvSpPr>
            <a:spLocks noGrp="1"/>
          </p:cNvSpPr>
          <p:nvPr>
            <p:ph type="ftr" sz="quarter" idx="11"/>
          </p:nvPr>
        </p:nvSpPr>
        <p:spPr>
          <a:noFill/>
        </p:spPr>
        <p:txBody>
          <a:bodyPr/>
          <a:lstStyle/>
          <a:p>
            <a:r>
              <a:rPr lang="en-US" altLang="en-US" smtClean="0"/>
              <a:t>Dept.Mechanical Engg.PC Poly</a:t>
            </a:r>
          </a:p>
        </p:txBody>
      </p:sp>
      <p:sp>
        <p:nvSpPr>
          <p:cNvPr id="16388" name="Slide Number Placeholder 4"/>
          <p:cNvSpPr>
            <a:spLocks noGrp="1"/>
          </p:cNvSpPr>
          <p:nvPr>
            <p:ph type="sldNum" sz="quarter" idx="12"/>
          </p:nvPr>
        </p:nvSpPr>
        <p:spPr>
          <a:noFill/>
        </p:spPr>
        <p:txBody>
          <a:bodyPr/>
          <a:lstStyle/>
          <a:p>
            <a:fld id="{3DF202DA-055C-47A5-9D80-95D4A007DD4D}" type="slidenum">
              <a:rPr lang="en-US" altLang="en-US" smtClean="0"/>
              <a:pPr/>
              <a:t>15</a:t>
            </a:fld>
            <a:endParaRPr lang="en-US" altLang="en-US" smtClean="0"/>
          </a:p>
        </p:txBody>
      </p:sp>
      <p:pic>
        <p:nvPicPr>
          <p:cNvPr id="16389" name="Picture 2" descr="w0347ac"/>
          <p:cNvPicPr>
            <a:picLocks noChangeAspect="1" noChangeArrowheads="1"/>
          </p:cNvPicPr>
          <p:nvPr/>
        </p:nvPicPr>
        <p:blipFill>
          <a:blip r:embed="rId2">
            <a:lum bright="32000" contrast="-6000"/>
            <a:grayscl/>
          </a:blip>
          <a:srcRect/>
          <a:stretch>
            <a:fillRect/>
          </a:stretch>
        </p:blipFill>
        <p:spPr bwMode="auto">
          <a:xfrm>
            <a:off x="1620838" y="1790700"/>
            <a:ext cx="6477000" cy="4106863"/>
          </a:xfrm>
          <a:prstGeom prst="rect">
            <a:avLst/>
          </a:prstGeom>
          <a:noFill/>
          <a:ln w="9525">
            <a:noFill/>
            <a:miter lim="800000"/>
            <a:headEnd/>
            <a:tailEnd/>
          </a:ln>
        </p:spPr>
      </p:pic>
      <p:sp>
        <p:nvSpPr>
          <p:cNvPr id="16390" name="Rectangle 3"/>
          <p:cNvSpPr>
            <a:spLocks noGrp="1" noChangeArrowheads="1"/>
          </p:cNvSpPr>
          <p:nvPr>
            <p:ph type="title"/>
          </p:nvPr>
        </p:nvSpPr>
        <p:spPr/>
        <p:txBody>
          <a:bodyPr/>
          <a:lstStyle/>
          <a:p>
            <a:pPr eaLnBrk="1" hangingPunct="1"/>
            <a:r>
              <a:rPr lang="en-US" altLang="en-US" smtClean="0"/>
              <a:t>Turning Parameters Illustrated</a:t>
            </a:r>
          </a:p>
        </p:txBody>
      </p:sp>
      <p:sp>
        <p:nvSpPr>
          <p:cNvPr id="16391" name="Rectangle 4"/>
          <p:cNvSpPr>
            <a:spLocks noGrp="1" noChangeArrowheads="1"/>
          </p:cNvSpPr>
          <p:nvPr>
            <p:ph type="body" idx="4294967295"/>
          </p:nvPr>
        </p:nvSpPr>
        <p:spPr>
          <a:xfrm>
            <a:off x="1143000" y="5922963"/>
            <a:ext cx="8001000" cy="457200"/>
          </a:xfrm>
        </p:spPr>
        <p:txBody>
          <a:bodyPr/>
          <a:lstStyle/>
          <a:p>
            <a:pPr algn="ctr" eaLnBrk="1" hangingPunct="1">
              <a:buFont typeface="Wingdings" pitchFamily="2" charset="2"/>
              <a:buNone/>
            </a:pPr>
            <a:r>
              <a:rPr lang="en-US" altLang="en-US" sz="1900" smtClean="0"/>
              <a:t>Figure 22.5 ‑ Turning operation  </a:t>
            </a:r>
            <a:r>
              <a:rPr lang="en-US" altLang="en-US" sz="1300" b="1" smtClean="0"/>
              <a:t>[Groover (2004), p.503]</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3"/>
          <p:cNvSpPr>
            <a:spLocks noGrp="1"/>
          </p:cNvSpPr>
          <p:nvPr>
            <p:ph type="ftr" sz="quarter" idx="11"/>
          </p:nvPr>
        </p:nvSpPr>
        <p:spPr>
          <a:noFill/>
        </p:spPr>
        <p:txBody>
          <a:bodyPr/>
          <a:lstStyle/>
          <a:p>
            <a:r>
              <a:rPr lang="en-US" altLang="en-US" smtClean="0"/>
              <a:t>Dept.Mechanical Engg.PC Poly</a:t>
            </a:r>
          </a:p>
        </p:txBody>
      </p:sp>
      <p:sp>
        <p:nvSpPr>
          <p:cNvPr id="17412" name="Slide Number Placeholder 4"/>
          <p:cNvSpPr>
            <a:spLocks noGrp="1"/>
          </p:cNvSpPr>
          <p:nvPr>
            <p:ph type="sldNum" sz="quarter" idx="12"/>
          </p:nvPr>
        </p:nvSpPr>
        <p:spPr>
          <a:noFill/>
        </p:spPr>
        <p:txBody>
          <a:bodyPr/>
          <a:lstStyle/>
          <a:p>
            <a:fld id="{2BCC2EBF-4423-489F-B219-01427CB818D4}" type="slidenum">
              <a:rPr lang="en-US" altLang="en-US" smtClean="0"/>
              <a:pPr/>
              <a:t>16</a:t>
            </a:fld>
            <a:endParaRPr lang="en-US" altLang="en-US" smtClean="0"/>
          </a:p>
        </p:txBody>
      </p:sp>
      <p:sp>
        <p:nvSpPr>
          <p:cNvPr id="17413" name="Rectangle 2"/>
          <p:cNvSpPr>
            <a:spLocks noGrp="1" noChangeArrowheads="1"/>
          </p:cNvSpPr>
          <p:nvPr>
            <p:ph type="title"/>
          </p:nvPr>
        </p:nvSpPr>
        <p:spPr/>
        <p:txBody>
          <a:bodyPr/>
          <a:lstStyle/>
          <a:p>
            <a:pPr eaLnBrk="1" hangingPunct="1"/>
            <a:r>
              <a:rPr lang="en-US" altLang="en-US" smtClean="0"/>
              <a:t>Facing</a:t>
            </a:r>
          </a:p>
        </p:txBody>
      </p:sp>
      <p:sp>
        <p:nvSpPr>
          <p:cNvPr id="17414" name="Rectangle 3"/>
          <p:cNvSpPr>
            <a:spLocks noGrp="1" noChangeArrowheads="1"/>
          </p:cNvSpPr>
          <p:nvPr>
            <p:ph type="body" idx="4294967295"/>
          </p:nvPr>
        </p:nvSpPr>
        <p:spPr>
          <a:xfrm>
            <a:off x="685800" y="5638800"/>
            <a:ext cx="3451225" cy="563563"/>
          </a:xfrm>
        </p:spPr>
        <p:txBody>
          <a:bodyPr/>
          <a:lstStyle/>
          <a:p>
            <a:pPr algn="ctr" eaLnBrk="1" hangingPunct="1">
              <a:buFont typeface="Wingdings" pitchFamily="2" charset="2"/>
              <a:buNone/>
            </a:pPr>
            <a:r>
              <a:rPr lang="en-US" altLang="en-US" sz="2200" smtClean="0"/>
              <a:t>Figure 22.6 (a) facing</a:t>
            </a:r>
          </a:p>
        </p:txBody>
      </p:sp>
      <p:pic>
        <p:nvPicPr>
          <p:cNvPr id="17415" name="Picture 4" descr="w0348aca"/>
          <p:cNvPicPr>
            <a:picLocks noChangeAspect="1" noChangeArrowheads="1"/>
          </p:cNvPicPr>
          <p:nvPr/>
        </p:nvPicPr>
        <p:blipFill>
          <a:blip r:embed="rId2" cstate="print">
            <a:lum bright="20000"/>
            <a:grayscl/>
          </a:blip>
          <a:srcRect/>
          <a:stretch>
            <a:fillRect/>
          </a:stretch>
        </p:blipFill>
        <p:spPr bwMode="auto">
          <a:xfrm>
            <a:off x="4941888" y="1773238"/>
            <a:ext cx="3381375" cy="4364037"/>
          </a:xfrm>
          <a:prstGeom prst="rect">
            <a:avLst/>
          </a:prstGeom>
          <a:noFill/>
          <a:ln w="9525">
            <a:noFill/>
            <a:miter lim="800000"/>
            <a:headEnd/>
            <a:tailEnd/>
          </a:ln>
        </p:spPr>
      </p:pic>
      <p:sp>
        <p:nvSpPr>
          <p:cNvPr id="17416" name="Text Box 5"/>
          <p:cNvSpPr txBox="1">
            <a:spLocks noChangeArrowheads="1"/>
          </p:cNvSpPr>
          <p:nvPr/>
        </p:nvSpPr>
        <p:spPr bwMode="auto">
          <a:xfrm>
            <a:off x="1219200" y="2386013"/>
            <a:ext cx="2136775" cy="822325"/>
          </a:xfrm>
          <a:prstGeom prst="rect">
            <a:avLst/>
          </a:prstGeom>
          <a:noFill/>
          <a:ln w="9525">
            <a:noFill/>
            <a:miter lim="800000"/>
            <a:headEnd/>
            <a:tailEnd/>
          </a:ln>
        </p:spPr>
        <p:txBody>
          <a:bodyPr wrap="none">
            <a:spAutoFit/>
          </a:bodyPr>
          <a:lstStyle/>
          <a:p>
            <a:pPr eaLnBrk="1" hangingPunct="1"/>
            <a:r>
              <a:rPr lang="en-US" altLang="en-US" sz="2400"/>
              <a:t>Tool is fed </a:t>
            </a:r>
          </a:p>
          <a:p>
            <a:pPr eaLnBrk="1" hangingPunct="1"/>
            <a:r>
              <a:rPr lang="en-US" altLang="en-US" sz="2400"/>
              <a:t>radially inward</a:t>
            </a:r>
          </a:p>
        </p:txBody>
      </p:sp>
      <p:pic>
        <p:nvPicPr>
          <p:cNvPr id="17417" name="Picture 2"/>
          <p:cNvPicPr>
            <a:picLocks noChangeAspect="1"/>
          </p:cNvPicPr>
          <p:nvPr/>
        </p:nvPicPr>
        <p:blipFill>
          <a:blip r:embed="rId3"/>
          <a:srcRect/>
          <a:stretch>
            <a:fillRect/>
          </a:stretch>
        </p:blipFill>
        <p:spPr bwMode="auto">
          <a:xfrm>
            <a:off x="1112838" y="3384550"/>
            <a:ext cx="2522537" cy="2216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3"/>
          <p:cNvSpPr>
            <a:spLocks noGrp="1"/>
          </p:cNvSpPr>
          <p:nvPr>
            <p:ph type="ftr" sz="quarter" idx="11"/>
          </p:nvPr>
        </p:nvSpPr>
        <p:spPr>
          <a:noFill/>
        </p:spPr>
        <p:txBody>
          <a:bodyPr/>
          <a:lstStyle/>
          <a:p>
            <a:r>
              <a:rPr lang="en-US" altLang="en-US" smtClean="0"/>
              <a:t>Dept.Mechanical Engg.PC Poly</a:t>
            </a:r>
          </a:p>
        </p:txBody>
      </p:sp>
      <p:sp>
        <p:nvSpPr>
          <p:cNvPr id="18436" name="Slide Number Placeholder 4"/>
          <p:cNvSpPr>
            <a:spLocks noGrp="1"/>
          </p:cNvSpPr>
          <p:nvPr>
            <p:ph type="sldNum" sz="quarter" idx="12"/>
          </p:nvPr>
        </p:nvSpPr>
        <p:spPr>
          <a:noFill/>
        </p:spPr>
        <p:txBody>
          <a:bodyPr/>
          <a:lstStyle/>
          <a:p>
            <a:fld id="{64E3CAD6-5D2D-46DB-9F8C-F08BCDF957B4}" type="slidenum">
              <a:rPr lang="en-US" altLang="en-US" smtClean="0"/>
              <a:pPr/>
              <a:t>17</a:t>
            </a:fld>
            <a:endParaRPr lang="en-US" altLang="en-US" smtClean="0"/>
          </a:p>
        </p:txBody>
      </p:sp>
      <p:sp>
        <p:nvSpPr>
          <p:cNvPr id="18437" name="Rectangle 2"/>
          <p:cNvSpPr>
            <a:spLocks noGrp="1" noChangeArrowheads="1"/>
          </p:cNvSpPr>
          <p:nvPr>
            <p:ph type="title"/>
          </p:nvPr>
        </p:nvSpPr>
        <p:spPr/>
        <p:txBody>
          <a:bodyPr/>
          <a:lstStyle/>
          <a:p>
            <a:pPr eaLnBrk="1" hangingPunct="1"/>
            <a:r>
              <a:rPr lang="en-US" altLang="en-US" smtClean="0"/>
              <a:t>Contour Turning</a:t>
            </a:r>
          </a:p>
        </p:txBody>
      </p:sp>
      <p:sp>
        <p:nvSpPr>
          <p:cNvPr id="18438" name="Rectangle 3"/>
          <p:cNvSpPr>
            <a:spLocks noGrp="1" noChangeArrowheads="1"/>
          </p:cNvSpPr>
          <p:nvPr>
            <p:ph type="body" idx="4294967295"/>
          </p:nvPr>
        </p:nvSpPr>
        <p:spPr>
          <a:xfrm>
            <a:off x="4352925" y="1976438"/>
            <a:ext cx="4259263" cy="3259137"/>
          </a:xfrm>
        </p:spPr>
        <p:txBody>
          <a:bodyPr/>
          <a:lstStyle/>
          <a:p>
            <a:pPr eaLnBrk="1" hangingPunct="1">
              <a:buFont typeface="Wingdings" pitchFamily="2" charset="2"/>
              <a:buNone/>
            </a:pPr>
            <a:r>
              <a:rPr lang="en-US" altLang="en-US" sz="2700" smtClean="0"/>
              <a:t>	Instead of feeding the tool parallel to the axis of rotation, tool follows a contour that is not necessarily straight (thus creating a contoured form).</a:t>
            </a:r>
          </a:p>
        </p:txBody>
      </p:sp>
      <p:sp>
        <p:nvSpPr>
          <p:cNvPr id="18439" name="Text Box 4"/>
          <p:cNvSpPr txBox="1">
            <a:spLocks noChangeArrowheads="1"/>
          </p:cNvSpPr>
          <p:nvPr/>
        </p:nvSpPr>
        <p:spPr bwMode="auto">
          <a:xfrm>
            <a:off x="690563" y="5803900"/>
            <a:ext cx="3810000" cy="396875"/>
          </a:xfrm>
          <a:prstGeom prst="rect">
            <a:avLst/>
          </a:prstGeom>
          <a:noFill/>
          <a:ln w="9525">
            <a:noFill/>
            <a:miter lim="800000"/>
            <a:headEnd/>
            <a:tailEnd/>
          </a:ln>
        </p:spPr>
        <p:txBody>
          <a:bodyPr>
            <a:spAutoFit/>
          </a:bodyPr>
          <a:lstStyle/>
          <a:p>
            <a:pPr algn="ctr" eaLnBrk="1" hangingPunct="1">
              <a:spcBef>
                <a:spcPct val="20000"/>
              </a:spcBef>
              <a:buClr>
                <a:schemeClr val="tx1"/>
              </a:buClr>
              <a:buFont typeface="Symbol" pitchFamily="18" charset="2"/>
              <a:buNone/>
            </a:pPr>
            <a:r>
              <a:rPr lang="en-US" altLang="en-US" sz="2000"/>
              <a:t>Figure 22.6 (c) contour turning </a:t>
            </a:r>
            <a:endParaRPr lang="en-US" altLang="en-US" sz="2000">
              <a:latin typeface="Times New Roman" pitchFamily="18" charset="0"/>
            </a:endParaRPr>
          </a:p>
        </p:txBody>
      </p:sp>
      <p:pic>
        <p:nvPicPr>
          <p:cNvPr id="18440" name="Picture 5" descr="w0348acc"/>
          <p:cNvPicPr>
            <a:picLocks noChangeAspect="1" noChangeArrowheads="1"/>
          </p:cNvPicPr>
          <p:nvPr/>
        </p:nvPicPr>
        <p:blipFill>
          <a:blip r:embed="rId2">
            <a:lum bright="22000"/>
            <a:grayscl/>
          </a:blip>
          <a:srcRect/>
          <a:stretch>
            <a:fillRect/>
          </a:stretch>
        </p:blipFill>
        <p:spPr bwMode="auto">
          <a:xfrm>
            <a:off x="846138" y="2125663"/>
            <a:ext cx="3476625" cy="3505200"/>
          </a:xfrm>
          <a:prstGeom prst="rect">
            <a:avLst/>
          </a:prstGeom>
          <a:noFill/>
          <a:ln w="9525">
            <a:noFill/>
            <a:miter lim="800000"/>
            <a:headEnd/>
            <a:tailEnd/>
          </a:ln>
        </p:spPr>
      </p:pic>
      <p:pic>
        <p:nvPicPr>
          <p:cNvPr id="18441" name="Picture 2"/>
          <p:cNvPicPr>
            <a:picLocks noChangeAspect="1"/>
          </p:cNvPicPr>
          <p:nvPr/>
        </p:nvPicPr>
        <p:blipFill>
          <a:blip r:embed="rId3"/>
          <a:srcRect/>
          <a:stretch>
            <a:fillRect/>
          </a:stretch>
        </p:blipFill>
        <p:spPr bwMode="auto">
          <a:xfrm>
            <a:off x="474663" y="4138613"/>
            <a:ext cx="896937" cy="1693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p>
            <a:r>
              <a:rPr lang="en-US" altLang="en-US" smtClean="0"/>
              <a:t>Dept.Mechanical Engg.PC Poly</a:t>
            </a:r>
          </a:p>
        </p:txBody>
      </p:sp>
      <p:sp>
        <p:nvSpPr>
          <p:cNvPr id="19460" name="Slide Number Placeholder 5"/>
          <p:cNvSpPr>
            <a:spLocks noGrp="1"/>
          </p:cNvSpPr>
          <p:nvPr>
            <p:ph type="sldNum" sz="quarter" idx="12"/>
          </p:nvPr>
        </p:nvSpPr>
        <p:spPr>
          <a:noFill/>
        </p:spPr>
        <p:txBody>
          <a:bodyPr/>
          <a:lstStyle/>
          <a:p>
            <a:fld id="{32BBBC1A-16C4-49E3-8DCE-38013E7F0D5D}" type="slidenum">
              <a:rPr lang="en-US" altLang="en-US" smtClean="0"/>
              <a:pPr/>
              <a:t>18</a:t>
            </a:fld>
            <a:endParaRPr lang="en-US" altLang="en-US" smtClean="0"/>
          </a:p>
        </p:txBody>
      </p:sp>
      <p:sp>
        <p:nvSpPr>
          <p:cNvPr id="19461" name="Rectangle 2"/>
          <p:cNvSpPr>
            <a:spLocks noGrp="1" noChangeArrowheads="1"/>
          </p:cNvSpPr>
          <p:nvPr>
            <p:ph type="title"/>
          </p:nvPr>
        </p:nvSpPr>
        <p:spPr/>
        <p:txBody>
          <a:bodyPr/>
          <a:lstStyle/>
          <a:p>
            <a:pPr eaLnBrk="1" hangingPunct="1"/>
            <a:r>
              <a:rPr lang="en-US" altLang="en-US" smtClean="0"/>
              <a:t>Right &amp; Left Hand Tools</a:t>
            </a:r>
          </a:p>
        </p:txBody>
      </p:sp>
      <p:sp>
        <p:nvSpPr>
          <p:cNvPr id="19462" name="Rectangle 3"/>
          <p:cNvSpPr>
            <a:spLocks noGrp="1" noChangeArrowheads="1"/>
          </p:cNvSpPr>
          <p:nvPr>
            <p:ph type="body" idx="1"/>
          </p:nvPr>
        </p:nvSpPr>
        <p:spPr/>
        <p:txBody>
          <a:bodyPr/>
          <a:lstStyle/>
          <a:p>
            <a:pPr eaLnBrk="1" hangingPunct="1"/>
            <a:r>
              <a:rPr lang="en-US" altLang="en-US" smtClean="0"/>
              <a:t>Right Hand Tool:</a:t>
            </a:r>
          </a:p>
          <a:p>
            <a:pPr lvl="1" eaLnBrk="1" hangingPunct="1"/>
            <a:r>
              <a:rPr lang="en-US" altLang="en-US" smtClean="0"/>
              <a:t>Cuts from right to left</a:t>
            </a:r>
          </a:p>
          <a:p>
            <a:pPr lvl="1" eaLnBrk="1" hangingPunct="1"/>
            <a:endParaRPr lang="en-US" altLang="en-US" smtClean="0"/>
          </a:p>
          <a:p>
            <a:pPr lvl="1" eaLnBrk="1" hangingPunct="1"/>
            <a:endParaRPr lang="en-US" altLang="en-US" smtClean="0"/>
          </a:p>
          <a:p>
            <a:pPr eaLnBrk="1" hangingPunct="1"/>
            <a:r>
              <a:rPr lang="en-US" altLang="en-US" smtClean="0"/>
              <a:t>Left Hand Tool:</a:t>
            </a:r>
          </a:p>
          <a:p>
            <a:pPr lvl="1" eaLnBrk="1" hangingPunct="1"/>
            <a:r>
              <a:rPr lang="en-US" altLang="en-US" smtClean="0"/>
              <a:t>Cuts from left to right</a:t>
            </a:r>
          </a:p>
          <a:p>
            <a:pPr lvl="1" eaLnBrk="1" hangingPunct="1"/>
            <a:endParaRPr lang="en-US" altLang="en-US" smtClean="0"/>
          </a:p>
        </p:txBody>
      </p:sp>
      <p:pic>
        <p:nvPicPr>
          <p:cNvPr id="19463" name="Picture 1"/>
          <p:cNvPicPr>
            <a:picLocks noChangeAspect="1"/>
          </p:cNvPicPr>
          <p:nvPr/>
        </p:nvPicPr>
        <p:blipFill>
          <a:blip r:embed="rId2"/>
          <a:srcRect/>
          <a:stretch>
            <a:fillRect/>
          </a:stretch>
        </p:blipFill>
        <p:spPr bwMode="auto">
          <a:xfrm>
            <a:off x="5394325" y="1908175"/>
            <a:ext cx="922338" cy="1739900"/>
          </a:xfrm>
          <a:prstGeom prst="rect">
            <a:avLst/>
          </a:prstGeom>
          <a:noFill/>
          <a:ln w="9525">
            <a:noFill/>
            <a:miter lim="800000"/>
            <a:headEnd/>
            <a:tailEnd/>
          </a:ln>
        </p:spPr>
      </p:pic>
      <p:pic>
        <p:nvPicPr>
          <p:cNvPr id="19464" name="Picture 2"/>
          <p:cNvPicPr>
            <a:picLocks noChangeAspect="1"/>
          </p:cNvPicPr>
          <p:nvPr/>
        </p:nvPicPr>
        <p:blipFill>
          <a:blip r:embed="rId3"/>
          <a:srcRect/>
          <a:stretch>
            <a:fillRect/>
          </a:stretch>
        </p:blipFill>
        <p:spPr bwMode="auto">
          <a:xfrm>
            <a:off x="5380038" y="4035425"/>
            <a:ext cx="9683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n-US" altLang="en-US" smtClean="0"/>
              <a:t>Dept.Mechanical Engg.PC Poly</a:t>
            </a:r>
          </a:p>
        </p:txBody>
      </p:sp>
      <p:sp>
        <p:nvSpPr>
          <p:cNvPr id="20484" name="Slide Number Placeholder 4"/>
          <p:cNvSpPr>
            <a:spLocks noGrp="1"/>
          </p:cNvSpPr>
          <p:nvPr>
            <p:ph type="sldNum" sz="quarter" idx="12"/>
          </p:nvPr>
        </p:nvSpPr>
        <p:spPr>
          <a:noFill/>
        </p:spPr>
        <p:txBody>
          <a:bodyPr/>
          <a:lstStyle/>
          <a:p>
            <a:fld id="{1492BA7E-80B3-4B35-B725-1CF9050744A4}" type="slidenum">
              <a:rPr lang="en-US" altLang="en-US" smtClean="0"/>
              <a:pPr/>
              <a:t>19</a:t>
            </a:fld>
            <a:endParaRPr lang="en-US" altLang="en-US" smtClean="0"/>
          </a:p>
        </p:txBody>
      </p:sp>
      <p:sp>
        <p:nvSpPr>
          <p:cNvPr id="20485" name="Rectangle 2"/>
          <p:cNvSpPr>
            <a:spLocks noGrp="1" noChangeArrowheads="1"/>
          </p:cNvSpPr>
          <p:nvPr>
            <p:ph type="title"/>
          </p:nvPr>
        </p:nvSpPr>
        <p:spPr/>
        <p:txBody>
          <a:bodyPr/>
          <a:lstStyle/>
          <a:p>
            <a:pPr eaLnBrk="1" hangingPunct="1"/>
            <a:r>
              <a:rPr lang="en-US" altLang="en-US" smtClean="0"/>
              <a:t>Chamfering</a:t>
            </a:r>
          </a:p>
        </p:txBody>
      </p:sp>
      <p:sp>
        <p:nvSpPr>
          <p:cNvPr id="20486" name="Rectangle 3"/>
          <p:cNvSpPr>
            <a:spLocks noGrp="1" noChangeArrowheads="1"/>
          </p:cNvSpPr>
          <p:nvPr>
            <p:ph type="body" idx="4294967295"/>
          </p:nvPr>
        </p:nvSpPr>
        <p:spPr>
          <a:xfrm>
            <a:off x="4994275" y="2000250"/>
            <a:ext cx="3517900" cy="2409825"/>
          </a:xfrm>
        </p:spPr>
        <p:txBody>
          <a:bodyPr/>
          <a:lstStyle/>
          <a:p>
            <a:pPr eaLnBrk="1" hangingPunct="1">
              <a:buFont typeface="Wingdings" pitchFamily="2" charset="2"/>
              <a:buNone/>
            </a:pPr>
            <a:r>
              <a:rPr lang="en-US" altLang="en-US" smtClean="0"/>
              <a:t>	Cutting edge cuts an angle on the corner of the cylinder, forming a "chamfer" </a:t>
            </a:r>
          </a:p>
        </p:txBody>
      </p:sp>
      <p:pic>
        <p:nvPicPr>
          <p:cNvPr id="20487" name="Picture 4" descr="w0348ace"/>
          <p:cNvPicPr>
            <a:picLocks noChangeAspect="1" noChangeArrowheads="1"/>
          </p:cNvPicPr>
          <p:nvPr/>
        </p:nvPicPr>
        <p:blipFill>
          <a:blip r:embed="rId2" cstate="print">
            <a:lum bright="22000"/>
            <a:grayscl/>
          </a:blip>
          <a:srcRect/>
          <a:stretch>
            <a:fillRect/>
          </a:stretch>
        </p:blipFill>
        <p:spPr bwMode="auto">
          <a:xfrm>
            <a:off x="809625" y="2014538"/>
            <a:ext cx="4267200" cy="3905250"/>
          </a:xfrm>
          <a:prstGeom prst="rect">
            <a:avLst/>
          </a:prstGeom>
          <a:noFill/>
          <a:ln w="9525">
            <a:noFill/>
            <a:miter lim="800000"/>
            <a:headEnd/>
            <a:tailEnd/>
          </a:ln>
        </p:spPr>
      </p:pic>
      <p:sp>
        <p:nvSpPr>
          <p:cNvPr id="20488" name="Rectangle 5"/>
          <p:cNvSpPr>
            <a:spLocks noChangeArrowheads="1"/>
          </p:cNvSpPr>
          <p:nvPr/>
        </p:nvSpPr>
        <p:spPr bwMode="auto">
          <a:xfrm>
            <a:off x="1135063" y="5924550"/>
            <a:ext cx="3581400" cy="396875"/>
          </a:xfrm>
          <a:prstGeom prst="rect">
            <a:avLst/>
          </a:prstGeom>
          <a:noFill/>
          <a:ln w="9525">
            <a:noFill/>
            <a:miter lim="800000"/>
            <a:headEnd/>
            <a:tailEnd/>
          </a:ln>
        </p:spPr>
        <p:txBody>
          <a:bodyPr>
            <a:spAutoFit/>
          </a:bodyPr>
          <a:lstStyle/>
          <a:p>
            <a:pPr eaLnBrk="1" hangingPunct="1">
              <a:spcBef>
                <a:spcPct val="20000"/>
              </a:spcBef>
              <a:buClr>
                <a:schemeClr val="tx1"/>
              </a:buClr>
              <a:buFont typeface="Symbol" pitchFamily="18" charset="2"/>
              <a:buNone/>
            </a:pPr>
            <a:r>
              <a:rPr lang="en-US" altLang="en-US" sz="2000"/>
              <a:t>Figure 22.6 (e) chamfering</a:t>
            </a:r>
          </a:p>
        </p:txBody>
      </p:sp>
      <p:pic>
        <p:nvPicPr>
          <p:cNvPr id="20489" name="Picture 1"/>
          <p:cNvPicPr>
            <a:picLocks noChangeAspect="1"/>
          </p:cNvPicPr>
          <p:nvPr/>
        </p:nvPicPr>
        <p:blipFill>
          <a:blip r:embed="rId3"/>
          <a:srcRect/>
          <a:stretch>
            <a:fillRect/>
          </a:stretch>
        </p:blipFill>
        <p:spPr bwMode="auto">
          <a:xfrm>
            <a:off x="785813" y="4818063"/>
            <a:ext cx="733425" cy="1108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a:spLocks noGrp="1" noChangeArrowheads="1"/>
          </p:cNvSpPr>
          <p:nvPr>
            <p:ph type="ftr" sz="quarter" idx="11"/>
          </p:nvPr>
        </p:nvSpPr>
        <p:spPr>
          <a:noFill/>
        </p:spPr>
        <p:txBody>
          <a:bodyPr/>
          <a:lstStyle/>
          <a:p>
            <a:r>
              <a:rPr lang="en-US" altLang="en-US" smtClean="0"/>
              <a:t>Dept.Mechanical Engg.PC Poly</a:t>
            </a:r>
            <a:endParaRPr lang="en-US" altLang="en-US" dirty="0" smtClean="0"/>
          </a:p>
        </p:txBody>
      </p:sp>
      <p:sp>
        <p:nvSpPr>
          <p:cNvPr id="3076" name="Rectangle 9"/>
          <p:cNvSpPr>
            <a:spLocks noGrp="1" noChangeArrowheads="1"/>
          </p:cNvSpPr>
          <p:nvPr>
            <p:ph type="sldNum" sz="quarter" idx="12"/>
          </p:nvPr>
        </p:nvSpPr>
        <p:spPr>
          <a:noFill/>
        </p:spPr>
        <p:txBody>
          <a:bodyPr/>
          <a:lstStyle/>
          <a:p>
            <a:fld id="{9C0486AE-FB80-4A74-98EE-A6DA1660CBD6}" type="slidenum">
              <a:rPr lang="en-US" altLang="en-US" smtClean="0"/>
              <a:pPr/>
              <a:t>2</a:t>
            </a:fld>
            <a:endParaRPr lang="en-US" altLang="en-US" smtClean="0"/>
          </a:p>
        </p:txBody>
      </p:sp>
      <p:sp>
        <p:nvSpPr>
          <p:cNvPr id="3077" name="Rectangle 2"/>
          <p:cNvSpPr>
            <a:spLocks noGrp="1" noChangeArrowheads="1"/>
          </p:cNvSpPr>
          <p:nvPr>
            <p:ph type="ctrTitle"/>
          </p:nvPr>
        </p:nvSpPr>
        <p:spPr/>
        <p:txBody>
          <a:bodyPr/>
          <a:lstStyle/>
          <a:p>
            <a:r>
              <a:rPr altLang="en-US" smtClean="0"/>
              <a:t>Lathe Operations</a:t>
            </a:r>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3"/>
          <p:cNvSpPr>
            <a:spLocks noGrp="1"/>
          </p:cNvSpPr>
          <p:nvPr>
            <p:ph type="ftr" sz="quarter" idx="11"/>
          </p:nvPr>
        </p:nvSpPr>
        <p:spPr>
          <a:noFill/>
        </p:spPr>
        <p:txBody>
          <a:bodyPr/>
          <a:lstStyle/>
          <a:p>
            <a:r>
              <a:rPr lang="en-US" altLang="en-US" smtClean="0"/>
              <a:t>Dept.Mechanical Engg.PC Poly</a:t>
            </a:r>
          </a:p>
        </p:txBody>
      </p:sp>
      <p:sp>
        <p:nvSpPr>
          <p:cNvPr id="21508" name="Slide Number Placeholder 4"/>
          <p:cNvSpPr>
            <a:spLocks noGrp="1"/>
          </p:cNvSpPr>
          <p:nvPr>
            <p:ph type="sldNum" sz="quarter" idx="12"/>
          </p:nvPr>
        </p:nvSpPr>
        <p:spPr>
          <a:noFill/>
        </p:spPr>
        <p:txBody>
          <a:bodyPr/>
          <a:lstStyle/>
          <a:p>
            <a:fld id="{97194E1B-70D9-4BA7-8FE7-662F302F13F0}" type="slidenum">
              <a:rPr lang="en-US" altLang="en-US" smtClean="0"/>
              <a:pPr/>
              <a:t>20</a:t>
            </a:fld>
            <a:endParaRPr lang="en-US" altLang="en-US" smtClean="0"/>
          </a:p>
        </p:txBody>
      </p:sp>
      <p:sp>
        <p:nvSpPr>
          <p:cNvPr id="21509" name="Rectangle 2"/>
          <p:cNvSpPr>
            <a:spLocks noGrp="1" noChangeArrowheads="1"/>
          </p:cNvSpPr>
          <p:nvPr>
            <p:ph type="title"/>
          </p:nvPr>
        </p:nvSpPr>
        <p:spPr/>
        <p:txBody>
          <a:bodyPr/>
          <a:lstStyle/>
          <a:p>
            <a:pPr eaLnBrk="1" hangingPunct="1"/>
            <a:r>
              <a:rPr lang="en-US" altLang="en-US" smtClean="0"/>
              <a:t>Parting (Cutoff) / Grooving </a:t>
            </a:r>
          </a:p>
        </p:txBody>
      </p:sp>
      <p:sp>
        <p:nvSpPr>
          <p:cNvPr id="21510" name="Rectangle 3"/>
          <p:cNvSpPr>
            <a:spLocks noGrp="1" noChangeArrowheads="1"/>
          </p:cNvSpPr>
          <p:nvPr>
            <p:ph type="body" idx="4294967295"/>
          </p:nvPr>
        </p:nvSpPr>
        <p:spPr>
          <a:xfrm>
            <a:off x="4787900" y="2024063"/>
            <a:ext cx="3444875" cy="2763837"/>
          </a:xfrm>
        </p:spPr>
        <p:txBody>
          <a:bodyPr/>
          <a:lstStyle/>
          <a:p>
            <a:pPr eaLnBrk="1" hangingPunct="1">
              <a:buFont typeface="Wingdings" pitchFamily="2" charset="2"/>
              <a:buNone/>
            </a:pPr>
            <a:r>
              <a:rPr lang="en-US" altLang="en-US" smtClean="0"/>
              <a:t>	Tool is fed radially into rotating work at some location to cut off end of part, or provide a groove</a:t>
            </a:r>
          </a:p>
        </p:txBody>
      </p:sp>
      <p:sp>
        <p:nvSpPr>
          <p:cNvPr id="21511" name="Rectangle 4"/>
          <p:cNvSpPr>
            <a:spLocks noChangeArrowheads="1"/>
          </p:cNvSpPr>
          <p:nvPr/>
        </p:nvSpPr>
        <p:spPr bwMode="auto">
          <a:xfrm>
            <a:off x="1652588" y="5761038"/>
            <a:ext cx="2465387" cy="396875"/>
          </a:xfrm>
          <a:prstGeom prst="rect">
            <a:avLst/>
          </a:prstGeom>
          <a:noFill/>
          <a:ln w="9525">
            <a:noFill/>
            <a:miter lim="800000"/>
            <a:headEnd/>
            <a:tailEnd/>
          </a:ln>
        </p:spPr>
        <p:txBody>
          <a:bodyPr wrap="none">
            <a:spAutoFit/>
          </a:bodyPr>
          <a:lstStyle/>
          <a:p>
            <a:pPr eaLnBrk="1" hangingPunct="1">
              <a:spcBef>
                <a:spcPct val="20000"/>
              </a:spcBef>
              <a:buClr>
                <a:schemeClr val="tx1"/>
              </a:buClr>
              <a:buFont typeface="Symbol" pitchFamily="18" charset="2"/>
              <a:buNone/>
            </a:pPr>
            <a:r>
              <a:rPr lang="en-US" altLang="en-US" sz="2000"/>
              <a:t>Figure 22.6 (f) cutoff</a:t>
            </a:r>
          </a:p>
        </p:txBody>
      </p:sp>
      <p:pic>
        <p:nvPicPr>
          <p:cNvPr id="21512" name="Picture 5" descr="w0348acf"/>
          <p:cNvPicPr>
            <a:picLocks noChangeAspect="1" noChangeArrowheads="1"/>
          </p:cNvPicPr>
          <p:nvPr/>
        </p:nvPicPr>
        <p:blipFill>
          <a:blip r:embed="rId2">
            <a:lum bright="22000"/>
            <a:grayscl/>
          </a:blip>
          <a:srcRect/>
          <a:stretch>
            <a:fillRect/>
          </a:stretch>
        </p:blipFill>
        <p:spPr bwMode="auto">
          <a:xfrm>
            <a:off x="914400" y="2133600"/>
            <a:ext cx="3733800" cy="3532188"/>
          </a:xfrm>
          <a:prstGeom prst="rect">
            <a:avLst/>
          </a:prstGeom>
          <a:noFill/>
          <a:ln w="9525">
            <a:noFill/>
            <a:miter lim="800000"/>
            <a:headEnd/>
            <a:tailEnd/>
          </a:ln>
        </p:spPr>
      </p:pic>
      <p:pic>
        <p:nvPicPr>
          <p:cNvPr id="21513" name="Picture 1"/>
          <p:cNvPicPr>
            <a:picLocks noChangeAspect="1"/>
          </p:cNvPicPr>
          <p:nvPr/>
        </p:nvPicPr>
        <p:blipFill>
          <a:blip r:embed="rId3"/>
          <a:srcRect/>
          <a:stretch>
            <a:fillRect/>
          </a:stretch>
        </p:blipFill>
        <p:spPr bwMode="auto">
          <a:xfrm>
            <a:off x="506413" y="3781425"/>
            <a:ext cx="763587" cy="1898650"/>
          </a:xfrm>
          <a:prstGeom prst="rect">
            <a:avLst/>
          </a:prstGeom>
          <a:noFill/>
          <a:ln w="9525">
            <a:noFill/>
            <a:miter lim="800000"/>
            <a:headEnd/>
            <a:tailEnd/>
          </a:ln>
        </p:spPr>
      </p:pic>
      <p:pic>
        <p:nvPicPr>
          <p:cNvPr id="21514" name="Picture 2"/>
          <p:cNvPicPr>
            <a:picLocks noChangeAspect="1"/>
          </p:cNvPicPr>
          <p:nvPr/>
        </p:nvPicPr>
        <p:blipFill>
          <a:blip r:embed="rId4"/>
          <a:srcRect/>
          <a:stretch>
            <a:fillRect/>
          </a:stretch>
        </p:blipFill>
        <p:spPr bwMode="auto">
          <a:xfrm>
            <a:off x="1547813" y="4516438"/>
            <a:ext cx="1212850" cy="727075"/>
          </a:xfrm>
          <a:prstGeom prst="rect">
            <a:avLst/>
          </a:prstGeom>
          <a:noFill/>
          <a:ln w="9525">
            <a:noFill/>
            <a:miter lim="800000"/>
            <a:headEnd/>
            <a:tailEnd/>
          </a:ln>
        </p:spPr>
      </p:pic>
      <p:pic>
        <p:nvPicPr>
          <p:cNvPr id="21515" name="Picture 3"/>
          <p:cNvPicPr>
            <a:picLocks noChangeAspect="1"/>
          </p:cNvPicPr>
          <p:nvPr/>
        </p:nvPicPr>
        <p:blipFill>
          <a:blip r:embed="rId5"/>
          <a:srcRect/>
          <a:stretch>
            <a:fillRect/>
          </a:stretch>
        </p:blipFill>
        <p:spPr bwMode="auto">
          <a:xfrm>
            <a:off x="4537075" y="5397500"/>
            <a:ext cx="1722438" cy="846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3"/>
          <p:cNvSpPr>
            <a:spLocks noGrp="1"/>
          </p:cNvSpPr>
          <p:nvPr>
            <p:ph type="ftr" sz="quarter" idx="11"/>
          </p:nvPr>
        </p:nvSpPr>
        <p:spPr>
          <a:noFill/>
        </p:spPr>
        <p:txBody>
          <a:bodyPr/>
          <a:lstStyle/>
          <a:p>
            <a:r>
              <a:rPr lang="en-US" altLang="en-US" smtClean="0"/>
              <a:t>Dept.Mechanical Engg.PC Poly</a:t>
            </a:r>
          </a:p>
        </p:txBody>
      </p:sp>
      <p:sp>
        <p:nvSpPr>
          <p:cNvPr id="22532" name="Slide Number Placeholder 4"/>
          <p:cNvSpPr>
            <a:spLocks noGrp="1"/>
          </p:cNvSpPr>
          <p:nvPr>
            <p:ph type="sldNum" sz="quarter" idx="12"/>
          </p:nvPr>
        </p:nvSpPr>
        <p:spPr>
          <a:noFill/>
        </p:spPr>
        <p:txBody>
          <a:bodyPr/>
          <a:lstStyle/>
          <a:p>
            <a:fld id="{F5CA2D43-0A3C-4F01-96EE-3F2438466705}" type="slidenum">
              <a:rPr lang="en-US" altLang="en-US" smtClean="0"/>
              <a:pPr/>
              <a:t>21</a:t>
            </a:fld>
            <a:endParaRPr lang="en-US" altLang="en-US" smtClean="0"/>
          </a:p>
        </p:txBody>
      </p:sp>
      <p:sp>
        <p:nvSpPr>
          <p:cNvPr id="22533" name="Rectangle 2"/>
          <p:cNvSpPr>
            <a:spLocks noGrp="1" noChangeArrowheads="1"/>
          </p:cNvSpPr>
          <p:nvPr>
            <p:ph type="title"/>
          </p:nvPr>
        </p:nvSpPr>
        <p:spPr/>
        <p:txBody>
          <a:bodyPr/>
          <a:lstStyle/>
          <a:p>
            <a:pPr eaLnBrk="1" hangingPunct="1"/>
            <a:r>
              <a:rPr lang="en-US" altLang="en-US" smtClean="0"/>
              <a:t>Threading</a:t>
            </a:r>
          </a:p>
        </p:txBody>
      </p:sp>
      <p:sp>
        <p:nvSpPr>
          <p:cNvPr id="22534" name="Rectangle 3"/>
          <p:cNvSpPr>
            <a:spLocks noGrp="1" noChangeArrowheads="1"/>
          </p:cNvSpPr>
          <p:nvPr>
            <p:ph type="body" idx="4294967295"/>
          </p:nvPr>
        </p:nvSpPr>
        <p:spPr>
          <a:xfrm>
            <a:off x="4792663" y="1863725"/>
            <a:ext cx="3665537" cy="2692400"/>
          </a:xfrm>
        </p:spPr>
        <p:txBody>
          <a:bodyPr/>
          <a:lstStyle/>
          <a:p>
            <a:pPr eaLnBrk="1" hangingPunct="1">
              <a:lnSpc>
                <a:spcPct val="90000"/>
              </a:lnSpc>
              <a:buFont typeface="Wingdings" pitchFamily="2" charset="2"/>
              <a:buNone/>
            </a:pPr>
            <a:r>
              <a:rPr lang="en-US" altLang="en-US" smtClean="0"/>
              <a:t>	Pointed form tool is fed linearly across surface of rotating workpart parallel to axis of rotation at a large feed rate, thus creating threads</a:t>
            </a:r>
          </a:p>
        </p:txBody>
      </p:sp>
      <p:pic>
        <p:nvPicPr>
          <p:cNvPr id="22535" name="Picture 4" descr="w0348acg"/>
          <p:cNvPicPr>
            <a:picLocks noChangeAspect="1" noChangeArrowheads="1"/>
          </p:cNvPicPr>
          <p:nvPr/>
        </p:nvPicPr>
        <p:blipFill>
          <a:blip r:embed="rId2" cstate="print">
            <a:lum bright="22000"/>
            <a:grayscl/>
          </a:blip>
          <a:srcRect/>
          <a:stretch>
            <a:fillRect/>
          </a:stretch>
        </p:blipFill>
        <p:spPr bwMode="auto">
          <a:xfrm>
            <a:off x="830263" y="1962150"/>
            <a:ext cx="3886200" cy="3830638"/>
          </a:xfrm>
          <a:prstGeom prst="rect">
            <a:avLst/>
          </a:prstGeom>
          <a:noFill/>
          <a:ln w="9525">
            <a:noFill/>
            <a:miter lim="800000"/>
            <a:headEnd/>
            <a:tailEnd/>
          </a:ln>
        </p:spPr>
      </p:pic>
      <p:sp>
        <p:nvSpPr>
          <p:cNvPr id="22536" name="Rectangle 5"/>
          <p:cNvSpPr>
            <a:spLocks noChangeArrowheads="1"/>
          </p:cNvSpPr>
          <p:nvPr/>
        </p:nvSpPr>
        <p:spPr bwMode="auto">
          <a:xfrm>
            <a:off x="1470025" y="5837238"/>
            <a:ext cx="2976563" cy="396875"/>
          </a:xfrm>
          <a:prstGeom prst="rect">
            <a:avLst/>
          </a:prstGeom>
          <a:noFill/>
          <a:ln w="9525">
            <a:noFill/>
            <a:miter lim="800000"/>
            <a:headEnd/>
            <a:tailEnd/>
          </a:ln>
        </p:spPr>
        <p:txBody>
          <a:bodyPr wrap="none">
            <a:spAutoFit/>
          </a:bodyPr>
          <a:lstStyle/>
          <a:p>
            <a:pPr eaLnBrk="1" hangingPunct="1"/>
            <a:r>
              <a:rPr lang="en-US" altLang="en-US" sz="2000"/>
              <a:t>Figure 22.6 (g) threading</a:t>
            </a:r>
          </a:p>
        </p:txBody>
      </p:sp>
      <p:pic>
        <p:nvPicPr>
          <p:cNvPr id="22537" name="Picture 1"/>
          <p:cNvPicPr>
            <a:picLocks noChangeAspect="1"/>
          </p:cNvPicPr>
          <p:nvPr/>
        </p:nvPicPr>
        <p:blipFill>
          <a:blip r:embed="rId3"/>
          <a:srcRect/>
          <a:stretch>
            <a:fillRect/>
          </a:stretch>
        </p:blipFill>
        <p:spPr bwMode="auto">
          <a:xfrm>
            <a:off x="655638" y="4719638"/>
            <a:ext cx="1871662" cy="1093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3"/>
          <p:cNvSpPr>
            <a:spLocks noGrp="1"/>
          </p:cNvSpPr>
          <p:nvPr>
            <p:ph type="ftr" sz="quarter" idx="11"/>
          </p:nvPr>
        </p:nvSpPr>
        <p:spPr>
          <a:noFill/>
        </p:spPr>
        <p:txBody>
          <a:bodyPr/>
          <a:lstStyle/>
          <a:p>
            <a:r>
              <a:rPr lang="en-US" altLang="en-US" smtClean="0"/>
              <a:t>Dept.Mechanical Engg.PC Poly</a:t>
            </a:r>
          </a:p>
        </p:txBody>
      </p:sp>
      <p:sp>
        <p:nvSpPr>
          <p:cNvPr id="23556" name="Slide Number Placeholder 4"/>
          <p:cNvSpPr>
            <a:spLocks noGrp="1"/>
          </p:cNvSpPr>
          <p:nvPr>
            <p:ph type="sldNum" sz="quarter" idx="12"/>
          </p:nvPr>
        </p:nvSpPr>
        <p:spPr>
          <a:noFill/>
        </p:spPr>
        <p:txBody>
          <a:bodyPr/>
          <a:lstStyle/>
          <a:p>
            <a:fld id="{8640B6A4-FE04-4746-AEC3-CDE1B272FF8E}" type="slidenum">
              <a:rPr lang="en-US" altLang="en-US" smtClean="0"/>
              <a:pPr/>
              <a:t>22</a:t>
            </a:fld>
            <a:endParaRPr lang="en-US" altLang="en-US" smtClean="0"/>
          </a:p>
        </p:txBody>
      </p:sp>
      <p:sp>
        <p:nvSpPr>
          <p:cNvPr id="23557" name="Rectangle 2"/>
          <p:cNvSpPr>
            <a:spLocks noChangeArrowheads="1"/>
          </p:cNvSpPr>
          <p:nvPr/>
        </p:nvSpPr>
        <p:spPr bwMode="auto">
          <a:xfrm>
            <a:off x="7010400" y="2895600"/>
            <a:ext cx="1752600" cy="2286000"/>
          </a:xfrm>
          <a:prstGeom prst="rect">
            <a:avLst/>
          </a:prstGeom>
          <a:noFill/>
          <a:ln w="9525">
            <a:noFill/>
            <a:miter lim="800000"/>
            <a:headEnd/>
            <a:tailEnd/>
          </a:ln>
        </p:spPr>
        <p:txBody>
          <a:bodyPr>
            <a:spAutoFit/>
          </a:bodyPr>
          <a:lstStyle/>
          <a:p>
            <a:pPr eaLnBrk="1" hangingPunct="1">
              <a:spcBef>
                <a:spcPct val="20000"/>
              </a:spcBef>
              <a:buClr>
                <a:schemeClr val="tx1"/>
              </a:buClr>
              <a:buFont typeface="Symbol" pitchFamily="18" charset="2"/>
              <a:buNone/>
            </a:pPr>
            <a:r>
              <a:rPr lang="en-US" altLang="en-US" sz="2000"/>
              <a:t>Figure 22.7 </a:t>
            </a:r>
          </a:p>
          <a:p>
            <a:pPr eaLnBrk="1" hangingPunct="1">
              <a:spcBef>
                <a:spcPct val="20000"/>
              </a:spcBef>
              <a:buClr>
                <a:schemeClr val="tx1"/>
              </a:buClr>
              <a:buFont typeface="Symbol" pitchFamily="18" charset="2"/>
              <a:buNone/>
            </a:pPr>
            <a:r>
              <a:rPr lang="en-US" altLang="en-US" sz="2000"/>
              <a:t>Diagram of an engine lathe, showing its principal components</a:t>
            </a:r>
          </a:p>
        </p:txBody>
      </p:sp>
      <p:pic>
        <p:nvPicPr>
          <p:cNvPr id="23558" name="Picture 3" descr="w0349a"/>
          <p:cNvPicPr>
            <a:picLocks noChangeAspect="1" noChangeArrowheads="1"/>
          </p:cNvPicPr>
          <p:nvPr/>
        </p:nvPicPr>
        <p:blipFill>
          <a:blip r:embed="rId2"/>
          <a:srcRect/>
          <a:stretch>
            <a:fillRect/>
          </a:stretch>
        </p:blipFill>
        <p:spPr bwMode="auto">
          <a:xfrm>
            <a:off x="809625" y="1941513"/>
            <a:ext cx="5943600" cy="4275137"/>
          </a:xfrm>
          <a:prstGeom prst="rect">
            <a:avLst/>
          </a:prstGeom>
          <a:noFill/>
          <a:ln w="9525">
            <a:noFill/>
            <a:miter lim="800000"/>
            <a:headEnd/>
            <a:tailEnd/>
          </a:ln>
        </p:spPr>
      </p:pic>
      <p:sp>
        <p:nvSpPr>
          <p:cNvPr id="23559" name="Rectangle 4"/>
          <p:cNvSpPr>
            <a:spLocks noGrp="1" noChangeArrowheads="1"/>
          </p:cNvSpPr>
          <p:nvPr>
            <p:ph type="title"/>
          </p:nvPr>
        </p:nvSpPr>
        <p:spPr/>
        <p:txBody>
          <a:bodyPr/>
          <a:lstStyle/>
          <a:p>
            <a:pPr eaLnBrk="1" hangingPunct="1"/>
            <a:r>
              <a:rPr lang="en-US" altLang="en-US" smtClean="0"/>
              <a:t>Engine Lathe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p:spPr>
        <p:txBody>
          <a:bodyPr/>
          <a:lstStyle/>
          <a:p>
            <a:r>
              <a:rPr lang="en-US" altLang="en-US" smtClean="0"/>
              <a:t>Dept.Mechanical Engg.PC Poly</a:t>
            </a:r>
          </a:p>
        </p:txBody>
      </p:sp>
      <p:sp>
        <p:nvSpPr>
          <p:cNvPr id="24580" name="Slide Number Placeholder 5"/>
          <p:cNvSpPr>
            <a:spLocks noGrp="1"/>
          </p:cNvSpPr>
          <p:nvPr>
            <p:ph type="sldNum" sz="quarter" idx="12"/>
          </p:nvPr>
        </p:nvSpPr>
        <p:spPr>
          <a:noFill/>
        </p:spPr>
        <p:txBody>
          <a:bodyPr/>
          <a:lstStyle/>
          <a:p>
            <a:fld id="{4090A060-C1C0-4EAA-8513-92815F46D6D2}" type="slidenum">
              <a:rPr lang="en-US" altLang="en-US" smtClean="0"/>
              <a:pPr/>
              <a:t>23</a:t>
            </a:fld>
            <a:endParaRPr lang="en-US" altLang="en-US" smtClean="0"/>
          </a:p>
        </p:txBody>
      </p:sp>
      <p:sp>
        <p:nvSpPr>
          <p:cNvPr id="24581" name="Rectangle 2"/>
          <p:cNvSpPr>
            <a:spLocks noGrp="1" noChangeArrowheads="1"/>
          </p:cNvSpPr>
          <p:nvPr>
            <p:ph type="title"/>
          </p:nvPr>
        </p:nvSpPr>
        <p:spPr/>
        <p:txBody>
          <a:bodyPr/>
          <a:lstStyle/>
          <a:p>
            <a:pPr eaLnBrk="1" hangingPunct="1">
              <a:spcBef>
                <a:spcPts val="600"/>
              </a:spcBef>
            </a:pPr>
            <a:r>
              <a:rPr lang="en-US" altLang="en-US" smtClean="0"/>
              <a:t>Chuck</a:t>
            </a:r>
          </a:p>
        </p:txBody>
      </p:sp>
      <p:pic>
        <p:nvPicPr>
          <p:cNvPr id="24582" name="Picture 3" descr="w0350acb"/>
          <p:cNvPicPr>
            <a:picLocks noChangeAspect="1" noChangeArrowheads="1"/>
          </p:cNvPicPr>
          <p:nvPr/>
        </p:nvPicPr>
        <p:blipFill>
          <a:blip r:embed="rId2" cstate="print"/>
          <a:srcRect/>
          <a:stretch>
            <a:fillRect/>
          </a:stretch>
        </p:blipFill>
        <p:spPr bwMode="auto">
          <a:xfrm>
            <a:off x="2046288" y="2043113"/>
            <a:ext cx="5181600" cy="3465512"/>
          </a:xfrm>
          <a:prstGeom prst="rect">
            <a:avLst/>
          </a:prstGeom>
          <a:noFill/>
          <a:ln w="9525">
            <a:noFill/>
            <a:miter lim="800000"/>
            <a:headEnd/>
            <a:tailEnd/>
          </a:ln>
        </p:spPr>
      </p:pic>
      <p:sp>
        <p:nvSpPr>
          <p:cNvPr id="24583" name="Rectangle 4"/>
          <p:cNvSpPr>
            <a:spLocks noChangeArrowheads="1"/>
          </p:cNvSpPr>
          <p:nvPr/>
        </p:nvSpPr>
        <p:spPr bwMode="auto">
          <a:xfrm>
            <a:off x="1970088" y="5700713"/>
            <a:ext cx="5181600" cy="396875"/>
          </a:xfrm>
          <a:prstGeom prst="rect">
            <a:avLst/>
          </a:prstGeom>
          <a:noFill/>
          <a:ln w="9525">
            <a:noFill/>
            <a:miter lim="800000"/>
            <a:headEnd/>
            <a:tailEnd/>
          </a:ln>
        </p:spPr>
        <p:txBody>
          <a:bodyPr>
            <a:spAutoFit/>
          </a:bodyPr>
          <a:lstStyle/>
          <a:p>
            <a:pPr algn="ctr" eaLnBrk="1" hangingPunct="1"/>
            <a:r>
              <a:rPr lang="en-US" altLang="en-US" sz="2000"/>
              <a:t>Figure 22.8 (b) three‑jaw chuck</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noFill/>
        </p:spPr>
        <p:txBody>
          <a:bodyPr/>
          <a:lstStyle/>
          <a:p>
            <a:r>
              <a:rPr lang="en-US" altLang="en-US" smtClean="0"/>
              <a:t>Dept.Mechanical Engg.PC Poly</a:t>
            </a:r>
          </a:p>
        </p:txBody>
      </p:sp>
      <p:sp>
        <p:nvSpPr>
          <p:cNvPr id="25604" name="Slide Number Placeholder 5"/>
          <p:cNvSpPr>
            <a:spLocks noGrp="1"/>
          </p:cNvSpPr>
          <p:nvPr>
            <p:ph type="sldNum" sz="quarter" idx="12"/>
          </p:nvPr>
        </p:nvSpPr>
        <p:spPr>
          <a:noFill/>
        </p:spPr>
        <p:txBody>
          <a:bodyPr/>
          <a:lstStyle/>
          <a:p>
            <a:fld id="{630BB720-C6F8-48E1-A417-89897C9DE662}" type="slidenum">
              <a:rPr lang="en-US" altLang="en-US" smtClean="0"/>
              <a:pPr/>
              <a:t>24</a:t>
            </a:fld>
            <a:endParaRPr lang="en-US" altLang="en-US" smtClean="0"/>
          </a:p>
        </p:txBody>
      </p:sp>
      <p:sp>
        <p:nvSpPr>
          <p:cNvPr id="25605" name="Rectangle 2"/>
          <p:cNvSpPr>
            <a:spLocks noGrp="1" noChangeArrowheads="1"/>
          </p:cNvSpPr>
          <p:nvPr>
            <p:ph type="title"/>
          </p:nvPr>
        </p:nvSpPr>
        <p:spPr/>
        <p:txBody>
          <a:bodyPr/>
          <a:lstStyle/>
          <a:p>
            <a:pPr eaLnBrk="1" hangingPunct="1">
              <a:spcBef>
                <a:spcPts val="600"/>
              </a:spcBef>
            </a:pPr>
            <a:r>
              <a:rPr lang="en-US" altLang="en-US" smtClean="0"/>
              <a:t>Turret Lathe</a:t>
            </a:r>
          </a:p>
        </p:txBody>
      </p:sp>
      <p:sp>
        <p:nvSpPr>
          <p:cNvPr id="136195" name="Rectangle 3"/>
          <p:cNvSpPr>
            <a:spLocks noGrp="1" noChangeArrowheads="1"/>
          </p:cNvSpPr>
          <p:nvPr>
            <p:ph type="body" idx="1"/>
          </p:nvPr>
        </p:nvSpPr>
        <p:spPr>
          <a:xfrm>
            <a:off x="762000" y="1905000"/>
            <a:ext cx="7183438" cy="4038600"/>
          </a:xfrm>
        </p:spPr>
        <p:txBody>
          <a:bodyPr/>
          <a:lstStyle/>
          <a:p>
            <a:pPr eaLnBrk="1" hangingPunct="1"/>
            <a:r>
              <a:rPr lang="en-US" altLang="en-US" smtClean="0"/>
              <a:t>Manual operation is replaced by a “turret” that holds multiple tools</a:t>
            </a:r>
          </a:p>
          <a:p>
            <a:pPr lvl="1" eaLnBrk="1" hangingPunct="1"/>
            <a:r>
              <a:rPr lang="en-US" altLang="en-US" smtClean="0"/>
              <a:t>Tools are rapidly brought into action by indexing the turret</a:t>
            </a:r>
          </a:p>
          <a:p>
            <a:pPr lvl="1" eaLnBrk="1" hangingPunct="1"/>
            <a:r>
              <a:rPr lang="en-US" altLang="en-US" smtClean="0"/>
              <a:t>Tool post is replaced by multi‑sided turret to index multiple tools</a:t>
            </a:r>
          </a:p>
          <a:p>
            <a:pPr lvl="1" eaLnBrk="1" hangingPunct="1"/>
            <a:r>
              <a:rPr lang="en-US" altLang="en-US" smtClean="0"/>
              <a:t>Applications: high production work that requires a sequence of cuts on the part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6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p>
            <a:r>
              <a:rPr lang="en-US" altLang="en-US" smtClean="0"/>
              <a:t>Dept.Mechanical Engg.PC Poly</a:t>
            </a:r>
          </a:p>
        </p:txBody>
      </p:sp>
      <p:sp>
        <p:nvSpPr>
          <p:cNvPr id="26628" name="Slide Number Placeholder 5"/>
          <p:cNvSpPr>
            <a:spLocks noGrp="1"/>
          </p:cNvSpPr>
          <p:nvPr>
            <p:ph type="sldNum" sz="quarter" idx="12"/>
          </p:nvPr>
        </p:nvSpPr>
        <p:spPr>
          <a:noFill/>
        </p:spPr>
        <p:txBody>
          <a:bodyPr/>
          <a:lstStyle/>
          <a:p>
            <a:fld id="{91B4EECC-0C2A-4CAE-8FF9-EDECD287B965}" type="slidenum">
              <a:rPr lang="en-US" altLang="en-US" smtClean="0"/>
              <a:pPr/>
              <a:t>25</a:t>
            </a:fld>
            <a:endParaRPr lang="en-US" altLang="en-US" smtClean="0"/>
          </a:p>
        </p:txBody>
      </p:sp>
      <p:sp>
        <p:nvSpPr>
          <p:cNvPr id="26629" name="Rectangle 5"/>
          <p:cNvSpPr>
            <a:spLocks noGrp="1" noChangeArrowheads="1"/>
          </p:cNvSpPr>
          <p:nvPr>
            <p:ph type="title"/>
          </p:nvPr>
        </p:nvSpPr>
        <p:spPr/>
        <p:txBody>
          <a:bodyPr/>
          <a:lstStyle/>
          <a:p>
            <a:pPr eaLnBrk="1" hangingPunct="1"/>
            <a:r>
              <a:rPr lang="en-US" altLang="en-US" smtClean="0"/>
              <a:t>CNC Turret Lathe</a:t>
            </a:r>
          </a:p>
        </p:txBody>
      </p:sp>
      <p:pic>
        <p:nvPicPr>
          <p:cNvPr id="26630" name="Picture 4" descr="image_00098"/>
          <p:cNvPicPr>
            <a:picLocks noGrp="1" noChangeAspect="1" noChangeArrowheads="1"/>
          </p:cNvPicPr>
          <p:nvPr>
            <p:ph idx="1"/>
          </p:nvPr>
        </p:nvPicPr>
        <p:blipFill>
          <a:blip r:embed="rId2"/>
          <a:srcRect/>
          <a:stretch>
            <a:fillRect/>
          </a:stretch>
        </p:blipFill>
        <p:spPr>
          <a:xfrm>
            <a:off x="1917700" y="1905000"/>
            <a:ext cx="5384800" cy="4038600"/>
          </a:xfrm>
          <a:noFill/>
        </p:spPr>
      </p:pic>
      <p:sp>
        <p:nvSpPr>
          <p:cNvPr id="26631" name="Text Box 7"/>
          <p:cNvSpPr txBox="1">
            <a:spLocks noChangeArrowheads="1"/>
          </p:cNvSpPr>
          <p:nvPr/>
        </p:nvSpPr>
        <p:spPr bwMode="auto">
          <a:xfrm>
            <a:off x="7316788" y="2741613"/>
            <a:ext cx="1443037" cy="366712"/>
          </a:xfrm>
          <a:prstGeom prst="rect">
            <a:avLst/>
          </a:prstGeom>
          <a:solidFill>
            <a:schemeClr val="bg1"/>
          </a:solidFill>
          <a:ln w="9525">
            <a:noFill/>
            <a:miter lim="800000"/>
            <a:headEnd/>
            <a:tailEnd/>
          </a:ln>
        </p:spPr>
        <p:txBody>
          <a:bodyPr>
            <a:spAutoFit/>
          </a:bodyPr>
          <a:lstStyle/>
          <a:p>
            <a:pPr>
              <a:spcBef>
                <a:spcPct val="50000"/>
              </a:spcBef>
            </a:pPr>
            <a:r>
              <a:rPr lang="en-US" altLang="en-US"/>
              <a:t>Tool Turret</a:t>
            </a:r>
          </a:p>
        </p:txBody>
      </p:sp>
      <p:sp>
        <p:nvSpPr>
          <p:cNvPr id="26632" name="Text Box 8"/>
          <p:cNvSpPr txBox="1">
            <a:spLocks noChangeArrowheads="1"/>
          </p:cNvSpPr>
          <p:nvPr/>
        </p:nvSpPr>
        <p:spPr bwMode="auto">
          <a:xfrm>
            <a:off x="590550" y="2033588"/>
            <a:ext cx="1774825" cy="366712"/>
          </a:xfrm>
          <a:prstGeom prst="rect">
            <a:avLst/>
          </a:prstGeom>
          <a:solidFill>
            <a:schemeClr val="bg1"/>
          </a:solidFill>
          <a:ln w="9525">
            <a:noFill/>
            <a:miter lim="800000"/>
            <a:headEnd/>
            <a:tailEnd/>
          </a:ln>
        </p:spPr>
        <p:txBody>
          <a:bodyPr>
            <a:spAutoFit/>
          </a:bodyPr>
          <a:lstStyle/>
          <a:p>
            <a:pPr>
              <a:spcBef>
                <a:spcPct val="50000"/>
              </a:spcBef>
            </a:pPr>
            <a:r>
              <a:rPr lang="en-US" altLang="en-US"/>
              <a:t>Spindle Speed</a:t>
            </a:r>
          </a:p>
        </p:txBody>
      </p:sp>
      <p:sp>
        <p:nvSpPr>
          <p:cNvPr id="26633" name="Text Box 9"/>
          <p:cNvSpPr txBox="1">
            <a:spLocks noChangeArrowheads="1"/>
          </p:cNvSpPr>
          <p:nvPr/>
        </p:nvSpPr>
        <p:spPr bwMode="auto">
          <a:xfrm>
            <a:off x="709613" y="4670425"/>
            <a:ext cx="1084262" cy="366713"/>
          </a:xfrm>
          <a:prstGeom prst="rect">
            <a:avLst/>
          </a:prstGeom>
          <a:solidFill>
            <a:schemeClr val="bg1"/>
          </a:solidFill>
          <a:ln w="9525">
            <a:noFill/>
            <a:miter lim="800000"/>
            <a:headEnd/>
            <a:tailEnd/>
          </a:ln>
        </p:spPr>
        <p:txBody>
          <a:bodyPr>
            <a:spAutoFit/>
          </a:bodyPr>
          <a:lstStyle/>
          <a:p>
            <a:pPr>
              <a:spcBef>
                <a:spcPct val="50000"/>
              </a:spcBef>
            </a:pPr>
            <a:r>
              <a:rPr lang="en-US" altLang="en-US"/>
              <a:t>Spindle</a:t>
            </a:r>
          </a:p>
        </p:txBody>
      </p:sp>
      <p:sp>
        <p:nvSpPr>
          <p:cNvPr id="26634" name="Text Box 10"/>
          <p:cNvSpPr txBox="1">
            <a:spLocks noChangeArrowheads="1"/>
          </p:cNvSpPr>
          <p:nvPr/>
        </p:nvSpPr>
        <p:spPr bwMode="auto">
          <a:xfrm>
            <a:off x="7416800" y="4537075"/>
            <a:ext cx="1428750" cy="366713"/>
          </a:xfrm>
          <a:prstGeom prst="rect">
            <a:avLst/>
          </a:prstGeom>
          <a:solidFill>
            <a:schemeClr val="bg1"/>
          </a:solidFill>
          <a:ln w="9525">
            <a:noFill/>
            <a:miter lim="800000"/>
            <a:headEnd/>
            <a:tailEnd/>
          </a:ln>
        </p:spPr>
        <p:txBody>
          <a:bodyPr>
            <a:spAutoFit/>
          </a:bodyPr>
          <a:lstStyle/>
          <a:p>
            <a:pPr>
              <a:spcBef>
                <a:spcPct val="50000"/>
              </a:spcBef>
            </a:pPr>
            <a:r>
              <a:rPr lang="en-US" altLang="en-US"/>
              <a:t>Cross Slide</a:t>
            </a:r>
          </a:p>
        </p:txBody>
      </p:sp>
      <p:sp>
        <p:nvSpPr>
          <p:cNvPr id="26635" name="Text Box 11"/>
          <p:cNvSpPr txBox="1">
            <a:spLocks noChangeArrowheads="1"/>
          </p:cNvSpPr>
          <p:nvPr/>
        </p:nvSpPr>
        <p:spPr bwMode="auto">
          <a:xfrm>
            <a:off x="5772150" y="3979863"/>
            <a:ext cx="1071563" cy="366712"/>
          </a:xfrm>
          <a:prstGeom prst="rect">
            <a:avLst/>
          </a:prstGeom>
          <a:solidFill>
            <a:srgbClr val="00A0C6"/>
          </a:solidFill>
          <a:ln w="9525">
            <a:noFill/>
            <a:miter lim="800000"/>
            <a:headEnd/>
            <a:tailEnd/>
          </a:ln>
        </p:spPr>
        <p:txBody>
          <a:bodyPr>
            <a:spAutoFit/>
          </a:bodyPr>
          <a:lstStyle/>
          <a:p>
            <a:pPr>
              <a:spcBef>
                <a:spcPct val="50000"/>
              </a:spcBef>
            </a:pPr>
            <a:r>
              <a:rPr lang="en-US" altLang="en-US" b="1"/>
              <a:t>+ Z-axis</a:t>
            </a:r>
          </a:p>
        </p:txBody>
      </p:sp>
      <p:sp>
        <p:nvSpPr>
          <p:cNvPr id="26636" name="Text Box 12"/>
          <p:cNvSpPr txBox="1">
            <a:spLocks noChangeArrowheads="1"/>
          </p:cNvSpPr>
          <p:nvPr/>
        </p:nvSpPr>
        <p:spPr bwMode="auto">
          <a:xfrm>
            <a:off x="4471988" y="2895600"/>
            <a:ext cx="1071562" cy="366713"/>
          </a:xfrm>
          <a:prstGeom prst="rect">
            <a:avLst/>
          </a:prstGeom>
          <a:solidFill>
            <a:srgbClr val="00A0C6"/>
          </a:solidFill>
          <a:ln w="9525">
            <a:noFill/>
            <a:miter lim="800000"/>
            <a:headEnd/>
            <a:tailEnd/>
          </a:ln>
        </p:spPr>
        <p:txBody>
          <a:bodyPr>
            <a:spAutoFit/>
          </a:bodyPr>
          <a:lstStyle/>
          <a:p>
            <a:pPr>
              <a:spcBef>
                <a:spcPct val="50000"/>
              </a:spcBef>
            </a:pPr>
            <a:r>
              <a:rPr lang="en-US" altLang="en-US" b="1"/>
              <a:t>+ X-axis</a:t>
            </a:r>
          </a:p>
        </p:txBody>
      </p:sp>
      <p:sp>
        <p:nvSpPr>
          <p:cNvPr id="26637" name="Line 13"/>
          <p:cNvSpPr>
            <a:spLocks noChangeShapeType="1"/>
          </p:cNvSpPr>
          <p:nvPr/>
        </p:nvSpPr>
        <p:spPr bwMode="auto">
          <a:xfrm>
            <a:off x="2265363" y="2346325"/>
            <a:ext cx="279400" cy="754063"/>
          </a:xfrm>
          <a:prstGeom prst="line">
            <a:avLst/>
          </a:prstGeom>
          <a:noFill/>
          <a:ln w="38100">
            <a:solidFill>
              <a:schemeClr val="tx1"/>
            </a:solidFill>
            <a:round/>
            <a:headEnd/>
            <a:tailEnd type="triangle" w="med" len="med"/>
          </a:ln>
        </p:spPr>
        <p:txBody>
          <a:bodyPr wrap="none"/>
          <a:lstStyle/>
          <a:p>
            <a:endParaRPr lang="en-US"/>
          </a:p>
        </p:txBody>
      </p:sp>
      <p:sp>
        <p:nvSpPr>
          <p:cNvPr id="26638" name="Line 16"/>
          <p:cNvSpPr>
            <a:spLocks noChangeShapeType="1"/>
          </p:cNvSpPr>
          <p:nvPr/>
        </p:nvSpPr>
        <p:spPr bwMode="auto">
          <a:xfrm flipV="1">
            <a:off x="1647825" y="4486275"/>
            <a:ext cx="2001838" cy="373063"/>
          </a:xfrm>
          <a:prstGeom prst="line">
            <a:avLst/>
          </a:prstGeom>
          <a:noFill/>
          <a:ln w="38100">
            <a:solidFill>
              <a:schemeClr val="tx1"/>
            </a:solidFill>
            <a:round/>
            <a:headEnd/>
            <a:tailEnd type="triangle" w="med" len="med"/>
          </a:ln>
        </p:spPr>
        <p:txBody>
          <a:bodyPr wrap="none"/>
          <a:lstStyle/>
          <a:p>
            <a:endParaRPr lang="en-US"/>
          </a:p>
        </p:txBody>
      </p:sp>
      <p:sp>
        <p:nvSpPr>
          <p:cNvPr id="26639" name="Line 17"/>
          <p:cNvSpPr>
            <a:spLocks noChangeShapeType="1"/>
          </p:cNvSpPr>
          <p:nvPr/>
        </p:nvSpPr>
        <p:spPr bwMode="auto">
          <a:xfrm flipH="1">
            <a:off x="4498975" y="2949575"/>
            <a:ext cx="2901950" cy="927100"/>
          </a:xfrm>
          <a:prstGeom prst="line">
            <a:avLst/>
          </a:prstGeom>
          <a:noFill/>
          <a:ln w="38100">
            <a:solidFill>
              <a:schemeClr val="tx1"/>
            </a:solidFill>
            <a:round/>
            <a:headEnd/>
            <a:tailEnd type="triangle" w="med" len="med"/>
          </a:ln>
        </p:spPr>
        <p:txBody>
          <a:bodyPr wrap="none"/>
          <a:lstStyle/>
          <a:p>
            <a:endParaRPr lang="en-US"/>
          </a:p>
        </p:txBody>
      </p:sp>
      <p:sp>
        <p:nvSpPr>
          <p:cNvPr id="26640" name="Line 18"/>
          <p:cNvSpPr>
            <a:spLocks noChangeShapeType="1"/>
          </p:cNvSpPr>
          <p:nvPr/>
        </p:nvSpPr>
        <p:spPr bwMode="auto">
          <a:xfrm flipH="1" flipV="1">
            <a:off x="5322888" y="4565650"/>
            <a:ext cx="2103437" cy="160338"/>
          </a:xfrm>
          <a:prstGeom prst="line">
            <a:avLst/>
          </a:prstGeom>
          <a:noFill/>
          <a:ln w="38100">
            <a:solidFill>
              <a:schemeClr val="tx1"/>
            </a:solidFill>
            <a:round/>
            <a:headEnd/>
            <a:tailEnd type="triangle" w="med" len="med"/>
          </a:ln>
        </p:spPr>
        <p:txBody>
          <a:bodyPr wrap="none"/>
          <a:lstStyle/>
          <a:p>
            <a:endParaRPr lang="en-US"/>
          </a:p>
        </p:txBody>
      </p:sp>
      <p:sp>
        <p:nvSpPr>
          <p:cNvPr id="26641" name="Line 19"/>
          <p:cNvSpPr>
            <a:spLocks noChangeShapeType="1"/>
          </p:cNvSpPr>
          <p:nvPr/>
        </p:nvSpPr>
        <p:spPr bwMode="auto">
          <a:xfrm>
            <a:off x="4352925" y="4419600"/>
            <a:ext cx="1446213" cy="25400"/>
          </a:xfrm>
          <a:prstGeom prst="line">
            <a:avLst/>
          </a:prstGeom>
          <a:noFill/>
          <a:ln w="38100">
            <a:solidFill>
              <a:srgbClr val="00A0C6"/>
            </a:solidFill>
            <a:round/>
            <a:headEnd type="triangle" w="med" len="med"/>
            <a:tailEnd type="triangle" w="med" len="med"/>
          </a:ln>
        </p:spPr>
        <p:txBody>
          <a:bodyPr wrap="none"/>
          <a:lstStyle/>
          <a:p>
            <a:endParaRPr lang="en-US"/>
          </a:p>
        </p:txBody>
      </p:sp>
      <p:sp>
        <p:nvSpPr>
          <p:cNvPr id="26642" name="Line 20"/>
          <p:cNvSpPr>
            <a:spLocks noChangeShapeType="1"/>
          </p:cNvSpPr>
          <p:nvPr/>
        </p:nvSpPr>
        <p:spPr bwMode="auto">
          <a:xfrm rot="5400000" flipH="1">
            <a:off x="4438650" y="4065588"/>
            <a:ext cx="1341437" cy="1588"/>
          </a:xfrm>
          <a:prstGeom prst="line">
            <a:avLst/>
          </a:prstGeom>
          <a:noFill/>
          <a:ln w="38100">
            <a:solidFill>
              <a:srgbClr val="00A0C6"/>
            </a:solidFill>
            <a:round/>
            <a:headEnd type="triangle" w="med" len="med"/>
            <a:tailEnd type="triangle" w="med" len="med"/>
          </a:ln>
        </p:spPr>
        <p:txBody>
          <a:bodyPr wrap="none"/>
          <a:lstStyle/>
          <a:p>
            <a:endParaRPr lang="en-US"/>
          </a:p>
        </p:txBody>
      </p:sp>
      <p:sp>
        <p:nvSpPr>
          <p:cNvPr id="26643" name="Text Box 21"/>
          <p:cNvSpPr txBox="1">
            <a:spLocks noChangeArrowheads="1"/>
          </p:cNvSpPr>
          <p:nvPr/>
        </p:nvSpPr>
        <p:spPr bwMode="auto">
          <a:xfrm>
            <a:off x="1339850" y="3246438"/>
            <a:ext cx="858838" cy="366712"/>
          </a:xfrm>
          <a:prstGeom prst="rect">
            <a:avLst/>
          </a:prstGeom>
          <a:solidFill>
            <a:schemeClr val="bg1"/>
          </a:solidFill>
          <a:ln w="9525">
            <a:noFill/>
            <a:miter lim="800000"/>
            <a:headEnd/>
            <a:tailEnd/>
          </a:ln>
        </p:spPr>
        <p:txBody>
          <a:bodyPr>
            <a:spAutoFit/>
          </a:bodyPr>
          <a:lstStyle/>
          <a:p>
            <a:pPr>
              <a:spcBef>
                <a:spcPct val="50000"/>
              </a:spcBef>
            </a:pPr>
            <a:r>
              <a:rPr lang="en-US" altLang="en-US"/>
              <a:t>Ways</a:t>
            </a:r>
          </a:p>
        </p:txBody>
      </p:sp>
      <p:sp>
        <p:nvSpPr>
          <p:cNvPr id="26644" name="Line 22"/>
          <p:cNvSpPr>
            <a:spLocks noChangeShapeType="1"/>
          </p:cNvSpPr>
          <p:nvPr/>
        </p:nvSpPr>
        <p:spPr bwMode="auto">
          <a:xfrm>
            <a:off x="2105025" y="3421063"/>
            <a:ext cx="1895475" cy="514350"/>
          </a:xfrm>
          <a:prstGeom prst="line">
            <a:avLst/>
          </a:prstGeom>
          <a:noFill/>
          <a:ln w="38100">
            <a:solidFill>
              <a:schemeClr val="tx1"/>
            </a:solidFill>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p:spPr>
        <p:txBody>
          <a:bodyPr/>
          <a:lstStyle/>
          <a:p>
            <a:r>
              <a:rPr lang="en-US" altLang="en-US" smtClean="0"/>
              <a:t>Dept.Mechanical Engg.PC Poly</a:t>
            </a:r>
          </a:p>
        </p:txBody>
      </p:sp>
      <p:sp>
        <p:nvSpPr>
          <p:cNvPr id="27652" name="Slide Number Placeholder 5"/>
          <p:cNvSpPr>
            <a:spLocks noGrp="1"/>
          </p:cNvSpPr>
          <p:nvPr>
            <p:ph type="sldNum" sz="quarter" idx="12"/>
          </p:nvPr>
        </p:nvSpPr>
        <p:spPr>
          <a:noFill/>
        </p:spPr>
        <p:txBody>
          <a:bodyPr/>
          <a:lstStyle/>
          <a:p>
            <a:fld id="{B02F5EDF-C7FC-4C4C-8DD6-7243FDA1639D}" type="slidenum">
              <a:rPr lang="en-US" altLang="en-US" smtClean="0"/>
              <a:pPr/>
              <a:t>26</a:t>
            </a:fld>
            <a:endParaRPr lang="en-US" altLang="en-US" smtClean="0"/>
          </a:p>
        </p:txBody>
      </p:sp>
      <p:sp>
        <p:nvSpPr>
          <p:cNvPr id="27653" name="Rectangle 5"/>
          <p:cNvSpPr>
            <a:spLocks noGrp="1" noChangeArrowheads="1"/>
          </p:cNvSpPr>
          <p:nvPr>
            <p:ph type="title"/>
          </p:nvPr>
        </p:nvSpPr>
        <p:spPr/>
        <p:txBody>
          <a:bodyPr/>
          <a:lstStyle/>
          <a:p>
            <a:pPr eaLnBrk="1" hangingPunct="1"/>
            <a:r>
              <a:rPr lang="en-US" altLang="en-US" smtClean="0"/>
              <a:t>CNC Lathe:  Air-Operated Chuck</a:t>
            </a:r>
          </a:p>
        </p:txBody>
      </p:sp>
      <p:pic>
        <p:nvPicPr>
          <p:cNvPr id="27654" name="Picture 4" descr="image_00104"/>
          <p:cNvPicPr>
            <a:picLocks noGrp="1" noChangeAspect="1" noChangeArrowheads="1"/>
          </p:cNvPicPr>
          <p:nvPr>
            <p:ph idx="1"/>
          </p:nvPr>
        </p:nvPicPr>
        <p:blipFill>
          <a:blip r:embed="rId2"/>
          <a:srcRect/>
          <a:stretch>
            <a:fillRect/>
          </a:stretch>
        </p:blipFill>
        <p:spPr>
          <a:xfrm>
            <a:off x="2855913" y="1735138"/>
            <a:ext cx="3403600" cy="4537075"/>
          </a:xfrm>
          <a:noFill/>
        </p:spPr>
      </p:pic>
      <p:sp>
        <p:nvSpPr>
          <p:cNvPr id="27655" name="Text Box 7"/>
          <p:cNvSpPr txBox="1">
            <a:spLocks noChangeArrowheads="1"/>
          </p:cNvSpPr>
          <p:nvPr/>
        </p:nvSpPr>
        <p:spPr bwMode="auto">
          <a:xfrm>
            <a:off x="7058025" y="3133725"/>
            <a:ext cx="1668463" cy="641350"/>
          </a:xfrm>
          <a:prstGeom prst="rect">
            <a:avLst/>
          </a:prstGeom>
          <a:solidFill>
            <a:schemeClr val="bg1"/>
          </a:solidFill>
          <a:ln w="9525">
            <a:noFill/>
            <a:miter lim="800000"/>
            <a:headEnd/>
            <a:tailEnd/>
          </a:ln>
        </p:spPr>
        <p:txBody>
          <a:bodyPr>
            <a:spAutoFit/>
          </a:bodyPr>
          <a:lstStyle/>
          <a:p>
            <a:pPr>
              <a:spcBef>
                <a:spcPct val="50000"/>
              </a:spcBef>
            </a:pPr>
            <a:r>
              <a:rPr lang="en-US" altLang="en-US"/>
              <a:t>Right Hand Profile Tool</a:t>
            </a:r>
          </a:p>
        </p:txBody>
      </p:sp>
      <p:sp>
        <p:nvSpPr>
          <p:cNvPr id="27656" name="Line 8"/>
          <p:cNvSpPr>
            <a:spLocks noChangeShapeType="1"/>
          </p:cNvSpPr>
          <p:nvPr/>
        </p:nvSpPr>
        <p:spPr bwMode="auto">
          <a:xfrm flipH="1" flipV="1">
            <a:off x="5400675" y="2871788"/>
            <a:ext cx="1693863" cy="555625"/>
          </a:xfrm>
          <a:prstGeom prst="line">
            <a:avLst/>
          </a:prstGeom>
          <a:noFill/>
          <a:ln w="38100">
            <a:solidFill>
              <a:schemeClr val="tx1"/>
            </a:solidFill>
            <a:round/>
            <a:headEnd/>
            <a:tailEnd type="triangle" w="med" len="med"/>
          </a:ln>
        </p:spPr>
        <p:txBody>
          <a:bodyPr wrap="none"/>
          <a:lstStyle/>
          <a:p>
            <a:endParaRPr lang="en-US"/>
          </a:p>
        </p:txBody>
      </p:sp>
      <p:sp>
        <p:nvSpPr>
          <p:cNvPr id="27657" name="Text Box 9"/>
          <p:cNvSpPr txBox="1">
            <a:spLocks noChangeArrowheads="1"/>
          </p:cNvSpPr>
          <p:nvPr/>
        </p:nvSpPr>
        <p:spPr bwMode="auto">
          <a:xfrm>
            <a:off x="709613" y="4670425"/>
            <a:ext cx="1668462" cy="366713"/>
          </a:xfrm>
          <a:prstGeom prst="rect">
            <a:avLst/>
          </a:prstGeom>
          <a:solidFill>
            <a:schemeClr val="bg1"/>
          </a:solidFill>
          <a:ln w="9525">
            <a:noFill/>
            <a:miter lim="800000"/>
            <a:headEnd/>
            <a:tailEnd/>
          </a:ln>
        </p:spPr>
        <p:txBody>
          <a:bodyPr>
            <a:spAutoFit/>
          </a:bodyPr>
          <a:lstStyle/>
          <a:p>
            <a:pPr>
              <a:spcBef>
                <a:spcPct val="50000"/>
              </a:spcBef>
            </a:pPr>
            <a:r>
              <a:rPr lang="en-US" altLang="en-US"/>
              <a:t>Chuck</a:t>
            </a:r>
          </a:p>
        </p:txBody>
      </p:sp>
      <p:sp>
        <p:nvSpPr>
          <p:cNvPr id="27658" name="Line 10"/>
          <p:cNvSpPr>
            <a:spLocks noChangeShapeType="1"/>
          </p:cNvSpPr>
          <p:nvPr/>
        </p:nvSpPr>
        <p:spPr bwMode="auto">
          <a:xfrm flipV="1">
            <a:off x="1489075" y="4113213"/>
            <a:ext cx="2809875" cy="784225"/>
          </a:xfrm>
          <a:prstGeom prst="line">
            <a:avLst/>
          </a:prstGeom>
          <a:noFill/>
          <a:ln w="38100">
            <a:solidFill>
              <a:schemeClr val="tx1"/>
            </a:solidFill>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5"/>
          <p:cNvSpPr>
            <a:spLocks noGrp="1"/>
          </p:cNvSpPr>
          <p:nvPr>
            <p:ph type="ftr" sz="quarter" idx="11"/>
          </p:nvPr>
        </p:nvSpPr>
        <p:spPr>
          <a:noFill/>
        </p:spPr>
        <p:txBody>
          <a:bodyPr/>
          <a:lstStyle/>
          <a:p>
            <a:r>
              <a:rPr lang="en-US" altLang="en-US" smtClean="0"/>
              <a:t>Dept.Mechanical Engg.PC Poly</a:t>
            </a:r>
          </a:p>
        </p:txBody>
      </p:sp>
      <p:sp>
        <p:nvSpPr>
          <p:cNvPr id="28676" name="Slide Number Placeholder 6"/>
          <p:cNvSpPr>
            <a:spLocks noGrp="1"/>
          </p:cNvSpPr>
          <p:nvPr>
            <p:ph type="sldNum" sz="quarter" idx="12"/>
          </p:nvPr>
        </p:nvSpPr>
        <p:spPr>
          <a:noFill/>
        </p:spPr>
        <p:txBody>
          <a:bodyPr/>
          <a:lstStyle/>
          <a:p>
            <a:fld id="{56CF1346-84F4-4954-98C9-93D7FE2FC6EE}" type="slidenum">
              <a:rPr lang="en-US" altLang="en-US" smtClean="0"/>
              <a:pPr/>
              <a:t>27</a:t>
            </a:fld>
            <a:endParaRPr lang="en-US" altLang="en-US" smtClean="0"/>
          </a:p>
        </p:txBody>
      </p:sp>
      <p:sp>
        <p:nvSpPr>
          <p:cNvPr id="28677" name="Rectangle 5"/>
          <p:cNvSpPr>
            <a:spLocks noGrp="1" noChangeArrowheads="1"/>
          </p:cNvSpPr>
          <p:nvPr>
            <p:ph type="title"/>
          </p:nvPr>
        </p:nvSpPr>
        <p:spPr/>
        <p:txBody>
          <a:bodyPr/>
          <a:lstStyle/>
          <a:p>
            <a:pPr eaLnBrk="1" hangingPunct="1"/>
            <a:r>
              <a:rPr lang="en-US" altLang="en-US" smtClean="0"/>
              <a:t>CNC Lathe:  Tool Turret</a:t>
            </a:r>
          </a:p>
        </p:txBody>
      </p:sp>
      <p:pic>
        <p:nvPicPr>
          <p:cNvPr id="28678" name="Picture 4" descr="image_00103"/>
          <p:cNvPicPr>
            <a:picLocks noGrp="1" noChangeAspect="1" noChangeArrowheads="1"/>
          </p:cNvPicPr>
          <p:nvPr>
            <p:ph sz="half" idx="1"/>
          </p:nvPr>
        </p:nvPicPr>
        <p:blipFill>
          <a:blip r:embed="rId2"/>
          <a:srcRect/>
          <a:stretch>
            <a:fillRect/>
          </a:stretch>
        </p:blipFill>
        <p:spPr>
          <a:xfrm>
            <a:off x="5414963" y="1865313"/>
            <a:ext cx="3028950" cy="4038600"/>
          </a:xfrm>
          <a:noFill/>
        </p:spPr>
      </p:pic>
      <p:pic>
        <p:nvPicPr>
          <p:cNvPr id="28679" name="Picture 7" descr="image_00102"/>
          <p:cNvPicPr>
            <a:picLocks noGrp="1" noChangeAspect="1" noChangeArrowheads="1"/>
          </p:cNvPicPr>
          <p:nvPr>
            <p:ph sz="half" idx="2"/>
          </p:nvPr>
        </p:nvPicPr>
        <p:blipFill>
          <a:blip r:embed="rId3"/>
          <a:srcRect/>
          <a:stretch>
            <a:fillRect/>
          </a:stretch>
        </p:blipFill>
        <p:spPr>
          <a:xfrm>
            <a:off x="769938" y="1919288"/>
            <a:ext cx="2987675" cy="3984625"/>
          </a:xfrm>
          <a:noFill/>
        </p:spPr>
      </p:pic>
      <p:sp>
        <p:nvSpPr>
          <p:cNvPr id="28680" name="Text Box 9"/>
          <p:cNvSpPr txBox="1">
            <a:spLocks noChangeArrowheads="1"/>
          </p:cNvSpPr>
          <p:nvPr/>
        </p:nvSpPr>
        <p:spPr bwMode="auto">
          <a:xfrm>
            <a:off x="3816350" y="2927350"/>
            <a:ext cx="1562100" cy="366713"/>
          </a:xfrm>
          <a:prstGeom prst="rect">
            <a:avLst/>
          </a:prstGeom>
          <a:solidFill>
            <a:schemeClr val="bg1"/>
          </a:solidFill>
          <a:ln w="9525">
            <a:noFill/>
            <a:miter lim="800000"/>
            <a:headEnd/>
            <a:tailEnd/>
          </a:ln>
        </p:spPr>
        <p:txBody>
          <a:bodyPr>
            <a:spAutoFit/>
          </a:bodyPr>
          <a:lstStyle/>
          <a:p>
            <a:pPr>
              <a:spcBef>
                <a:spcPct val="50000"/>
              </a:spcBef>
            </a:pPr>
            <a:r>
              <a:rPr lang="en-US" altLang="en-US"/>
              <a:t>Tool Turret</a:t>
            </a:r>
          </a:p>
        </p:txBody>
      </p:sp>
      <p:sp>
        <p:nvSpPr>
          <p:cNvPr id="28681" name="Text Box 10"/>
          <p:cNvSpPr txBox="1">
            <a:spLocks noChangeArrowheads="1"/>
          </p:cNvSpPr>
          <p:nvPr/>
        </p:nvSpPr>
        <p:spPr bwMode="auto">
          <a:xfrm>
            <a:off x="3916363" y="5065713"/>
            <a:ext cx="1428750" cy="641350"/>
          </a:xfrm>
          <a:prstGeom prst="rect">
            <a:avLst/>
          </a:prstGeom>
          <a:solidFill>
            <a:schemeClr val="bg1"/>
          </a:solidFill>
          <a:ln w="9525">
            <a:noFill/>
            <a:miter lim="800000"/>
            <a:headEnd/>
            <a:tailEnd/>
          </a:ln>
        </p:spPr>
        <p:txBody>
          <a:bodyPr>
            <a:spAutoFit/>
          </a:bodyPr>
          <a:lstStyle/>
          <a:p>
            <a:pPr>
              <a:spcBef>
                <a:spcPct val="50000"/>
              </a:spcBef>
            </a:pPr>
            <a:r>
              <a:rPr lang="en-US" altLang="en-US"/>
              <a:t>Right Hand Profile Tool</a:t>
            </a:r>
          </a:p>
        </p:txBody>
      </p:sp>
      <p:sp>
        <p:nvSpPr>
          <p:cNvPr id="28682" name="Line 11"/>
          <p:cNvSpPr>
            <a:spLocks noChangeShapeType="1"/>
          </p:cNvSpPr>
          <p:nvPr/>
        </p:nvSpPr>
        <p:spPr bwMode="auto">
          <a:xfrm flipH="1">
            <a:off x="2470150" y="3160713"/>
            <a:ext cx="1377950" cy="1165225"/>
          </a:xfrm>
          <a:prstGeom prst="line">
            <a:avLst/>
          </a:prstGeom>
          <a:noFill/>
          <a:ln w="38100">
            <a:solidFill>
              <a:schemeClr val="tx1"/>
            </a:solidFill>
            <a:round/>
            <a:headEnd/>
            <a:tailEnd type="triangle" w="med" len="med"/>
          </a:ln>
        </p:spPr>
        <p:txBody>
          <a:bodyPr wrap="none"/>
          <a:lstStyle/>
          <a:p>
            <a:endParaRPr lang="en-US"/>
          </a:p>
        </p:txBody>
      </p:sp>
      <p:sp>
        <p:nvSpPr>
          <p:cNvPr id="28683" name="Line 12"/>
          <p:cNvSpPr>
            <a:spLocks noChangeShapeType="1"/>
          </p:cNvSpPr>
          <p:nvPr/>
        </p:nvSpPr>
        <p:spPr bwMode="auto">
          <a:xfrm flipV="1">
            <a:off x="5226050" y="5043488"/>
            <a:ext cx="1631950" cy="331787"/>
          </a:xfrm>
          <a:prstGeom prst="line">
            <a:avLst/>
          </a:prstGeom>
          <a:noFill/>
          <a:ln w="38100">
            <a:solidFill>
              <a:schemeClr val="tx1"/>
            </a:solidFill>
            <a:round/>
            <a:headEnd/>
            <a:tailEnd type="triangle" w="med" len="med"/>
          </a:ln>
        </p:spPr>
        <p:txBody>
          <a:bodyPr wrap="none"/>
          <a:lstStyle/>
          <a:p>
            <a:endParaRPr lang="en-US"/>
          </a:p>
        </p:txBody>
      </p:sp>
      <p:sp>
        <p:nvSpPr>
          <p:cNvPr id="28684" name="Text Box 13"/>
          <p:cNvSpPr txBox="1">
            <a:spLocks noChangeArrowheads="1"/>
          </p:cNvSpPr>
          <p:nvPr/>
        </p:nvSpPr>
        <p:spPr bwMode="auto">
          <a:xfrm>
            <a:off x="3870325" y="2025650"/>
            <a:ext cx="1497013" cy="641350"/>
          </a:xfrm>
          <a:prstGeom prst="rect">
            <a:avLst/>
          </a:prstGeom>
          <a:solidFill>
            <a:schemeClr val="bg1"/>
          </a:solidFill>
          <a:ln w="9525">
            <a:noFill/>
            <a:miter lim="800000"/>
            <a:headEnd/>
            <a:tailEnd/>
          </a:ln>
        </p:spPr>
        <p:txBody>
          <a:bodyPr>
            <a:spAutoFit/>
          </a:bodyPr>
          <a:lstStyle/>
          <a:p>
            <a:pPr>
              <a:spcBef>
                <a:spcPct val="50000"/>
              </a:spcBef>
            </a:pPr>
            <a:r>
              <a:rPr lang="en-US" altLang="en-US"/>
              <a:t>Left Hand Profile Tool</a:t>
            </a:r>
          </a:p>
        </p:txBody>
      </p:sp>
      <p:sp>
        <p:nvSpPr>
          <p:cNvPr id="28685" name="Line 14"/>
          <p:cNvSpPr>
            <a:spLocks noChangeShapeType="1"/>
          </p:cNvSpPr>
          <p:nvPr/>
        </p:nvSpPr>
        <p:spPr bwMode="auto">
          <a:xfrm>
            <a:off x="5165725" y="2346325"/>
            <a:ext cx="1727200" cy="860425"/>
          </a:xfrm>
          <a:prstGeom prst="line">
            <a:avLst/>
          </a:prstGeom>
          <a:noFill/>
          <a:ln w="38100">
            <a:solidFill>
              <a:schemeClr val="tx1"/>
            </a:solidFill>
            <a:round/>
            <a:headEnd/>
            <a:tailEnd type="triangle" w="med" len="med"/>
          </a:ln>
        </p:spPr>
        <p:txBody>
          <a:bodyPr wrap="none"/>
          <a:lstStyle/>
          <a:p>
            <a:endParaRPr lang="en-US"/>
          </a:p>
        </p:txBody>
      </p:sp>
      <p:sp>
        <p:nvSpPr>
          <p:cNvPr id="28686" name="Text Box 15"/>
          <p:cNvSpPr txBox="1">
            <a:spLocks noChangeArrowheads="1"/>
          </p:cNvSpPr>
          <p:nvPr/>
        </p:nvSpPr>
        <p:spPr bwMode="auto">
          <a:xfrm>
            <a:off x="3868738" y="3563938"/>
            <a:ext cx="1497012" cy="641350"/>
          </a:xfrm>
          <a:prstGeom prst="rect">
            <a:avLst/>
          </a:prstGeom>
          <a:solidFill>
            <a:schemeClr val="bg1"/>
          </a:solidFill>
          <a:ln w="9525">
            <a:noFill/>
            <a:miter lim="800000"/>
            <a:headEnd/>
            <a:tailEnd/>
          </a:ln>
        </p:spPr>
        <p:txBody>
          <a:bodyPr>
            <a:spAutoFit/>
          </a:bodyPr>
          <a:lstStyle/>
          <a:p>
            <a:pPr>
              <a:spcBef>
                <a:spcPct val="50000"/>
              </a:spcBef>
            </a:pPr>
            <a:r>
              <a:rPr lang="en-US" altLang="en-US"/>
              <a:t>Grooving / Parting Tool</a:t>
            </a:r>
          </a:p>
        </p:txBody>
      </p:sp>
      <p:sp>
        <p:nvSpPr>
          <p:cNvPr id="28687" name="Line 16"/>
          <p:cNvSpPr>
            <a:spLocks noChangeShapeType="1"/>
          </p:cNvSpPr>
          <p:nvPr/>
        </p:nvSpPr>
        <p:spPr bwMode="auto">
          <a:xfrm>
            <a:off x="5257800" y="3884613"/>
            <a:ext cx="2230438" cy="490537"/>
          </a:xfrm>
          <a:prstGeom prst="line">
            <a:avLst/>
          </a:prstGeom>
          <a:noFill/>
          <a:ln w="38100">
            <a:solidFill>
              <a:schemeClr val="tx1"/>
            </a:solidFill>
            <a:round/>
            <a:headEnd/>
            <a:tailEnd type="triangle" w="med" len="med"/>
          </a:ln>
        </p:spPr>
        <p:txBody>
          <a:bodyPr wrap="none"/>
          <a:lstStyle/>
          <a:p>
            <a:endParaRPr lang="en-US"/>
          </a:p>
        </p:txBody>
      </p:sp>
      <p:sp>
        <p:nvSpPr>
          <p:cNvPr id="28688" name="Text Box 17"/>
          <p:cNvSpPr txBox="1">
            <a:spLocks noChangeArrowheads="1"/>
          </p:cNvSpPr>
          <p:nvPr/>
        </p:nvSpPr>
        <p:spPr bwMode="auto">
          <a:xfrm>
            <a:off x="3935413" y="4662488"/>
            <a:ext cx="1428750" cy="366712"/>
          </a:xfrm>
          <a:prstGeom prst="rect">
            <a:avLst/>
          </a:prstGeom>
          <a:solidFill>
            <a:schemeClr val="bg1"/>
          </a:solidFill>
          <a:ln w="9525">
            <a:noFill/>
            <a:miter lim="800000"/>
            <a:headEnd/>
            <a:tailEnd/>
          </a:ln>
        </p:spPr>
        <p:txBody>
          <a:bodyPr>
            <a:spAutoFit/>
          </a:bodyPr>
          <a:lstStyle/>
          <a:p>
            <a:pPr>
              <a:spcBef>
                <a:spcPct val="50000"/>
              </a:spcBef>
            </a:pPr>
            <a:r>
              <a:rPr lang="en-US" altLang="en-US"/>
              <a:t>Tool Holder</a:t>
            </a:r>
          </a:p>
        </p:txBody>
      </p:sp>
      <p:sp>
        <p:nvSpPr>
          <p:cNvPr id="28689" name="Line 18"/>
          <p:cNvSpPr>
            <a:spLocks noChangeShapeType="1"/>
          </p:cNvSpPr>
          <p:nvPr/>
        </p:nvSpPr>
        <p:spPr bwMode="auto">
          <a:xfrm flipV="1">
            <a:off x="5297488" y="4573588"/>
            <a:ext cx="1644650" cy="265112"/>
          </a:xfrm>
          <a:prstGeom prst="line">
            <a:avLst/>
          </a:prstGeom>
          <a:noFill/>
          <a:ln w="38100">
            <a:solidFill>
              <a:schemeClr val="tx1"/>
            </a:solidFill>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4"/>
          <p:cNvSpPr>
            <a:spLocks noGrp="1"/>
          </p:cNvSpPr>
          <p:nvPr>
            <p:ph type="ftr" sz="quarter" idx="11"/>
          </p:nvPr>
        </p:nvSpPr>
        <p:spPr>
          <a:noFill/>
        </p:spPr>
        <p:txBody>
          <a:bodyPr/>
          <a:lstStyle/>
          <a:p>
            <a:r>
              <a:rPr lang="en-US" altLang="en-US" smtClean="0"/>
              <a:t>Dept.Mechanical Engg.PC Poly</a:t>
            </a:r>
          </a:p>
        </p:txBody>
      </p:sp>
      <p:sp>
        <p:nvSpPr>
          <p:cNvPr id="29700" name="Slide Number Placeholder 5"/>
          <p:cNvSpPr>
            <a:spLocks noGrp="1"/>
          </p:cNvSpPr>
          <p:nvPr>
            <p:ph type="sldNum" sz="quarter" idx="12"/>
          </p:nvPr>
        </p:nvSpPr>
        <p:spPr>
          <a:noFill/>
        </p:spPr>
        <p:txBody>
          <a:bodyPr/>
          <a:lstStyle/>
          <a:p>
            <a:fld id="{275AC534-E64E-4836-9AE0-12788633238E}" type="slidenum">
              <a:rPr lang="en-US" altLang="en-US" smtClean="0"/>
              <a:pPr/>
              <a:t>28</a:t>
            </a:fld>
            <a:endParaRPr lang="en-US" altLang="en-US" smtClean="0"/>
          </a:p>
        </p:txBody>
      </p:sp>
      <p:sp>
        <p:nvSpPr>
          <p:cNvPr id="29701" name="Rectangle 2"/>
          <p:cNvSpPr>
            <a:spLocks noGrp="1" noChangeArrowheads="1"/>
          </p:cNvSpPr>
          <p:nvPr>
            <p:ph type="title"/>
          </p:nvPr>
        </p:nvSpPr>
        <p:spPr/>
        <p:txBody>
          <a:bodyPr/>
          <a:lstStyle/>
          <a:p>
            <a:pPr eaLnBrk="1" hangingPunct="1"/>
            <a:r>
              <a:rPr lang="en-US" altLang="en-US" smtClean="0"/>
              <a:t>Machining Calculations:  Turning</a:t>
            </a:r>
          </a:p>
        </p:txBody>
      </p:sp>
      <p:sp>
        <p:nvSpPr>
          <p:cNvPr id="29702" name="Rectangle 3"/>
          <p:cNvSpPr>
            <a:spLocks noGrp="1" noChangeArrowheads="1"/>
          </p:cNvSpPr>
          <p:nvPr>
            <p:ph type="body" idx="1"/>
          </p:nvPr>
        </p:nvSpPr>
        <p:spPr>
          <a:xfrm>
            <a:off x="741363" y="1884363"/>
            <a:ext cx="8229600" cy="4343400"/>
          </a:xfrm>
        </p:spPr>
        <p:txBody>
          <a:bodyPr/>
          <a:lstStyle/>
          <a:p>
            <a:pPr eaLnBrk="1" hangingPunct="1"/>
            <a:r>
              <a:rPr lang="en-US" altLang="en-US" sz="2000" smtClean="0"/>
              <a:t>Spindle Speed - </a:t>
            </a:r>
            <a:r>
              <a:rPr lang="en-US" altLang="en-US" sz="2000" smtClean="0">
                <a:solidFill>
                  <a:srgbClr val="FFFF00"/>
                </a:solidFill>
              </a:rPr>
              <a:t>N 				 (rpm)</a:t>
            </a:r>
          </a:p>
          <a:p>
            <a:pPr lvl="2" eaLnBrk="1" hangingPunct="1"/>
            <a:r>
              <a:rPr lang="en-US" altLang="en-US" sz="1600" b="1" smtClean="0"/>
              <a:t>v = cutting speed</a:t>
            </a:r>
            <a:endParaRPr lang="en-US" altLang="en-US" sz="1800" smtClean="0"/>
          </a:p>
          <a:p>
            <a:pPr lvl="2" eaLnBrk="1" hangingPunct="1"/>
            <a:r>
              <a:rPr lang="en-US" altLang="en-US" sz="1600" b="1" smtClean="0"/>
              <a:t>D</a:t>
            </a:r>
            <a:r>
              <a:rPr lang="en-US" altLang="en-US" sz="1600" b="1" baseline="-25000" smtClean="0"/>
              <a:t>o</a:t>
            </a:r>
            <a:r>
              <a:rPr lang="en-US" altLang="en-US" sz="1600" b="1" smtClean="0"/>
              <a:t> = outer diameter</a:t>
            </a:r>
            <a:endParaRPr lang="en-US" altLang="en-US" sz="1000" smtClean="0"/>
          </a:p>
          <a:p>
            <a:pPr eaLnBrk="1" hangingPunct="1"/>
            <a:r>
              <a:rPr lang="en-US" altLang="en-US" sz="2000" smtClean="0"/>
              <a:t>Feed Rate -</a:t>
            </a:r>
            <a:r>
              <a:rPr lang="en-US" altLang="en-US" sz="2000" smtClean="0">
                <a:solidFill>
                  <a:srgbClr val="FFFF00"/>
                </a:solidFill>
              </a:rPr>
              <a:t> f</a:t>
            </a:r>
            <a:r>
              <a:rPr lang="en-US" altLang="en-US" sz="2000" b="1" baseline="-25000" smtClean="0">
                <a:solidFill>
                  <a:srgbClr val="FFFF00"/>
                </a:solidFill>
              </a:rPr>
              <a:t>r</a:t>
            </a:r>
            <a:r>
              <a:rPr lang="en-US" altLang="en-US" sz="2000" b="1" smtClean="0">
                <a:solidFill>
                  <a:srgbClr val="FFFF00"/>
                </a:solidFill>
              </a:rPr>
              <a:t> 				 </a:t>
            </a:r>
            <a:r>
              <a:rPr lang="en-US" altLang="en-US" sz="2000" smtClean="0">
                <a:solidFill>
                  <a:srgbClr val="FFFF00"/>
                </a:solidFill>
              </a:rPr>
              <a:t>(mm/min -or- in/min)</a:t>
            </a:r>
            <a:endParaRPr lang="en-US" altLang="en-US" sz="2000" baseline="-25000" smtClean="0">
              <a:solidFill>
                <a:srgbClr val="FFFF00"/>
              </a:solidFill>
            </a:endParaRPr>
          </a:p>
          <a:p>
            <a:pPr lvl="2" eaLnBrk="1" hangingPunct="1"/>
            <a:r>
              <a:rPr lang="en-US" altLang="en-US" sz="1600" b="1" smtClean="0"/>
              <a:t>f = feed per rev</a:t>
            </a:r>
          </a:p>
          <a:p>
            <a:pPr lvl="2" eaLnBrk="1" hangingPunct="1"/>
            <a:endParaRPr lang="en-US" altLang="en-US" sz="1000" smtClean="0"/>
          </a:p>
          <a:p>
            <a:pPr eaLnBrk="1" hangingPunct="1"/>
            <a:r>
              <a:rPr lang="en-US" altLang="en-US" sz="2000" smtClean="0"/>
              <a:t>Depth of Cut -</a:t>
            </a:r>
            <a:r>
              <a:rPr lang="en-US" altLang="en-US" sz="2000" smtClean="0">
                <a:solidFill>
                  <a:srgbClr val="FFFF00"/>
                </a:solidFill>
              </a:rPr>
              <a:t> d				 (mm/rev -or- in/rev)</a:t>
            </a:r>
          </a:p>
          <a:p>
            <a:pPr lvl="2" eaLnBrk="1" hangingPunct="1"/>
            <a:r>
              <a:rPr lang="en-US" altLang="en-US" sz="1600" b="1" smtClean="0"/>
              <a:t>D</a:t>
            </a:r>
            <a:r>
              <a:rPr lang="en-US" altLang="en-US" sz="1600" b="1" baseline="-25000" smtClean="0"/>
              <a:t>o</a:t>
            </a:r>
            <a:r>
              <a:rPr lang="en-US" altLang="en-US" sz="1600" b="1" smtClean="0"/>
              <a:t> = outer diameter</a:t>
            </a:r>
          </a:p>
          <a:p>
            <a:pPr lvl="2" eaLnBrk="1" hangingPunct="1"/>
            <a:r>
              <a:rPr lang="en-US" altLang="en-US" sz="1600" b="1" smtClean="0"/>
              <a:t>D</a:t>
            </a:r>
            <a:r>
              <a:rPr lang="en-US" altLang="en-US" sz="1600" b="1" baseline="-25000" smtClean="0"/>
              <a:t>f</a:t>
            </a:r>
            <a:r>
              <a:rPr lang="en-US" altLang="en-US" sz="1600" b="1" smtClean="0"/>
              <a:t> = final diameter</a:t>
            </a:r>
            <a:endParaRPr lang="en-US" altLang="en-US" sz="1000" b="1" smtClean="0"/>
          </a:p>
          <a:p>
            <a:pPr eaLnBrk="1" hangingPunct="1"/>
            <a:r>
              <a:rPr lang="en-US" altLang="en-US" sz="2000" smtClean="0"/>
              <a:t>Machining Time - </a:t>
            </a:r>
            <a:r>
              <a:rPr lang="en-US" altLang="en-US" sz="2000" smtClean="0">
                <a:solidFill>
                  <a:srgbClr val="FFFF00"/>
                </a:solidFill>
              </a:rPr>
              <a:t>T</a:t>
            </a:r>
            <a:r>
              <a:rPr lang="en-US" altLang="en-US" sz="2000" b="1" baseline="-25000" smtClean="0">
                <a:solidFill>
                  <a:srgbClr val="FFFF00"/>
                </a:solidFill>
              </a:rPr>
              <a:t>m</a:t>
            </a:r>
            <a:r>
              <a:rPr lang="en-US" altLang="en-US" sz="2000" b="1" smtClean="0">
                <a:solidFill>
                  <a:srgbClr val="FFFF00"/>
                </a:solidFill>
              </a:rPr>
              <a:t>				 </a:t>
            </a:r>
            <a:r>
              <a:rPr lang="en-US" altLang="en-US" sz="2000" smtClean="0">
                <a:solidFill>
                  <a:srgbClr val="FFFF00"/>
                </a:solidFill>
              </a:rPr>
              <a:t>(min)</a:t>
            </a:r>
            <a:endParaRPr lang="en-US" altLang="en-US" sz="2000" b="1" smtClean="0">
              <a:solidFill>
                <a:srgbClr val="FFFF00"/>
              </a:solidFill>
            </a:endParaRPr>
          </a:p>
          <a:p>
            <a:pPr lvl="2" eaLnBrk="1" hangingPunct="1"/>
            <a:r>
              <a:rPr lang="en-US" altLang="en-US" sz="1600" b="1" smtClean="0"/>
              <a:t>L = length of cut</a:t>
            </a:r>
          </a:p>
          <a:p>
            <a:pPr lvl="2" eaLnBrk="1" hangingPunct="1"/>
            <a:endParaRPr lang="en-US" altLang="en-US" sz="1600" b="1" smtClean="0"/>
          </a:p>
          <a:p>
            <a:pPr eaLnBrk="1" hangingPunct="1"/>
            <a:r>
              <a:rPr lang="en-US" altLang="en-US" sz="2000" smtClean="0"/>
              <a:t>Mat’l Removal Rate - </a:t>
            </a:r>
            <a:r>
              <a:rPr lang="en-US" altLang="en-US" sz="2000" smtClean="0">
                <a:solidFill>
                  <a:srgbClr val="FFFF00"/>
                </a:solidFill>
              </a:rPr>
              <a:t>MRR			 (mm</a:t>
            </a:r>
            <a:r>
              <a:rPr lang="en-US" altLang="en-US" sz="2000" b="1" baseline="30000" smtClean="0">
                <a:solidFill>
                  <a:srgbClr val="FFFF00"/>
                </a:solidFill>
              </a:rPr>
              <a:t>3</a:t>
            </a:r>
            <a:r>
              <a:rPr lang="en-US" altLang="en-US" sz="2000" smtClean="0">
                <a:solidFill>
                  <a:srgbClr val="FFFF00"/>
                </a:solidFill>
              </a:rPr>
              <a:t>/min -or- in</a:t>
            </a:r>
            <a:r>
              <a:rPr lang="en-US" altLang="en-US" sz="2000" b="1" baseline="30000" smtClean="0">
                <a:solidFill>
                  <a:srgbClr val="FFFF00"/>
                </a:solidFill>
              </a:rPr>
              <a:t>3</a:t>
            </a:r>
            <a:r>
              <a:rPr lang="en-US" altLang="en-US" sz="2000" smtClean="0">
                <a:solidFill>
                  <a:srgbClr val="FFFF00"/>
                </a:solidFill>
              </a:rPr>
              <a:t>/min)</a:t>
            </a:r>
          </a:p>
        </p:txBody>
      </p:sp>
      <p:graphicFrame>
        <p:nvGraphicFramePr>
          <p:cNvPr id="29703" name="Object 4"/>
          <p:cNvGraphicFramePr>
            <a:graphicFrameLocks noChangeAspect="1"/>
          </p:cNvGraphicFramePr>
          <p:nvPr/>
        </p:nvGraphicFramePr>
        <p:xfrm>
          <a:off x="4421188" y="2011363"/>
          <a:ext cx="1254125" cy="822325"/>
        </p:xfrm>
        <a:graphic>
          <a:graphicData uri="http://schemas.openxmlformats.org/presentationml/2006/ole">
            <p:oleObj spid="_x0000_s3074" name="Equation" r:id="rId3" imgW="774360" imgH="469800" progId="Equation.3">
              <p:embed/>
            </p:oleObj>
          </a:graphicData>
        </a:graphic>
      </p:graphicFrame>
      <p:graphicFrame>
        <p:nvGraphicFramePr>
          <p:cNvPr id="29704" name="Object 5"/>
          <p:cNvGraphicFramePr>
            <a:graphicFrameLocks noChangeAspect="1"/>
          </p:cNvGraphicFramePr>
          <p:nvPr/>
        </p:nvGraphicFramePr>
        <p:xfrm>
          <a:off x="4344988" y="3763963"/>
          <a:ext cx="1519237" cy="750887"/>
        </p:xfrm>
        <a:graphic>
          <a:graphicData uri="http://schemas.openxmlformats.org/presentationml/2006/ole">
            <p:oleObj spid="_x0000_s3075" name="Equation" r:id="rId4" imgW="964800" imgH="419040" progId="Equation.3">
              <p:embed/>
            </p:oleObj>
          </a:graphicData>
        </a:graphic>
      </p:graphicFrame>
      <p:graphicFrame>
        <p:nvGraphicFramePr>
          <p:cNvPr id="29705" name="Object 6"/>
          <p:cNvGraphicFramePr>
            <a:graphicFrameLocks noChangeAspect="1"/>
          </p:cNvGraphicFramePr>
          <p:nvPr/>
        </p:nvGraphicFramePr>
        <p:xfrm>
          <a:off x="4649788" y="4678363"/>
          <a:ext cx="941387" cy="822325"/>
        </p:xfrm>
        <a:graphic>
          <a:graphicData uri="http://schemas.openxmlformats.org/presentationml/2006/ole">
            <p:oleObj spid="_x0000_s3076" name="Equation" r:id="rId5" imgW="558360" imgH="469800" progId="Equation.3">
              <p:embed/>
            </p:oleObj>
          </a:graphicData>
        </a:graphic>
      </p:graphicFrame>
      <p:graphicFrame>
        <p:nvGraphicFramePr>
          <p:cNvPr id="29706" name="Object 7"/>
          <p:cNvGraphicFramePr>
            <a:graphicFrameLocks noChangeAspect="1"/>
          </p:cNvGraphicFramePr>
          <p:nvPr/>
        </p:nvGraphicFramePr>
        <p:xfrm>
          <a:off x="4573588" y="3078163"/>
          <a:ext cx="990600" cy="411162"/>
        </p:xfrm>
        <a:graphic>
          <a:graphicData uri="http://schemas.openxmlformats.org/presentationml/2006/ole">
            <p:oleObj spid="_x0000_s3077" name="Equation" r:id="rId6" imgW="596520" imgH="190440" progId="Equation.3">
              <p:embed/>
            </p:oleObj>
          </a:graphicData>
        </a:graphic>
      </p:graphicFrame>
      <p:graphicFrame>
        <p:nvGraphicFramePr>
          <p:cNvPr id="29707" name="Object 8"/>
          <p:cNvGraphicFramePr>
            <a:graphicFrameLocks noChangeAspect="1"/>
          </p:cNvGraphicFramePr>
          <p:nvPr/>
        </p:nvGraphicFramePr>
        <p:xfrm>
          <a:off x="4497388" y="5827713"/>
          <a:ext cx="1641475" cy="411162"/>
        </p:xfrm>
        <a:graphic>
          <a:graphicData uri="http://schemas.openxmlformats.org/presentationml/2006/ole">
            <p:oleObj spid="_x0000_s3078" name="Equation" r:id="rId7" imgW="1053720" imgH="19044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altLang="en-US" smtClean="0"/>
              <a:t>Dept.Mechanical Engg.PC Poly</a:t>
            </a:r>
          </a:p>
        </p:txBody>
      </p:sp>
      <p:sp>
        <p:nvSpPr>
          <p:cNvPr id="30724" name="Slide Number Placeholder 5"/>
          <p:cNvSpPr>
            <a:spLocks noGrp="1"/>
          </p:cNvSpPr>
          <p:nvPr>
            <p:ph type="sldNum" sz="quarter" idx="12"/>
          </p:nvPr>
        </p:nvSpPr>
        <p:spPr>
          <a:noFill/>
        </p:spPr>
        <p:txBody>
          <a:bodyPr/>
          <a:lstStyle/>
          <a:p>
            <a:fld id="{C7328A61-4C48-4321-A3F5-B4A5D1801B60}" type="slidenum">
              <a:rPr lang="en-US" altLang="en-US" smtClean="0"/>
              <a:pPr/>
              <a:t>29</a:t>
            </a:fld>
            <a:endParaRPr lang="en-US" altLang="en-US" smtClean="0"/>
          </a:p>
        </p:txBody>
      </p:sp>
      <p:sp>
        <p:nvSpPr>
          <p:cNvPr id="30725" name="Rectangle 2"/>
          <p:cNvSpPr>
            <a:spLocks noGrp="1" noChangeArrowheads="1"/>
          </p:cNvSpPr>
          <p:nvPr>
            <p:ph type="title"/>
          </p:nvPr>
        </p:nvSpPr>
        <p:spPr/>
        <p:txBody>
          <a:bodyPr/>
          <a:lstStyle/>
          <a:p>
            <a:pPr eaLnBrk="1" hangingPunct="1"/>
            <a:r>
              <a:rPr lang="en-US" altLang="en-US" smtClean="0"/>
              <a:t>Questions &amp; Issues</a:t>
            </a:r>
          </a:p>
        </p:txBody>
      </p:sp>
      <p:sp>
        <p:nvSpPr>
          <p:cNvPr id="30726" name="Rectangle 3"/>
          <p:cNvSpPr>
            <a:spLocks noGrp="1" noChangeArrowheads="1"/>
          </p:cNvSpPr>
          <p:nvPr>
            <p:ph type="body" idx="1"/>
          </p:nvPr>
        </p:nvSpPr>
        <p:spPr>
          <a:xfrm>
            <a:off x="762000" y="1905000"/>
            <a:ext cx="7696200" cy="4251325"/>
          </a:xfrm>
        </p:spPr>
        <p:txBody>
          <a:bodyPr/>
          <a:lstStyle/>
          <a:p>
            <a:pPr eaLnBrk="1" hangingPunct="1">
              <a:lnSpc>
                <a:spcPct val="90000"/>
              </a:lnSpc>
            </a:pPr>
            <a:r>
              <a:rPr lang="en-US" altLang="en-US" sz="2000" smtClean="0"/>
              <a:t>Finish Machining (Drilling &amp; Milling) Next Week: </a:t>
            </a:r>
          </a:p>
          <a:p>
            <a:pPr lvl="1" eaLnBrk="1" hangingPunct="1">
              <a:lnSpc>
                <a:spcPct val="90000"/>
              </a:lnSpc>
            </a:pPr>
            <a:r>
              <a:rPr lang="en-US" altLang="en-US" sz="1800" smtClean="0"/>
              <a:t>Next Topic:  Process Planning</a:t>
            </a:r>
          </a:p>
          <a:p>
            <a:pPr lvl="1" eaLnBrk="1" hangingPunct="1">
              <a:lnSpc>
                <a:spcPct val="90000"/>
              </a:lnSpc>
            </a:pPr>
            <a:r>
              <a:rPr lang="en-US" altLang="en-US" sz="1900" smtClean="0"/>
              <a:t>Following Week:  Group Technology</a:t>
            </a:r>
          </a:p>
          <a:p>
            <a:pPr lvl="2" eaLnBrk="1" hangingPunct="1">
              <a:lnSpc>
                <a:spcPct val="90000"/>
              </a:lnSpc>
            </a:pPr>
            <a:endParaRPr lang="en-US" altLang="en-US" sz="500" smtClean="0"/>
          </a:p>
          <a:p>
            <a:pPr eaLnBrk="1" hangingPunct="1">
              <a:lnSpc>
                <a:spcPct val="90000"/>
              </a:lnSpc>
            </a:pPr>
            <a:r>
              <a:rPr lang="en-US" altLang="en-US" sz="2000" smtClean="0"/>
              <a:t>Lab this week:</a:t>
            </a:r>
          </a:p>
          <a:p>
            <a:pPr lvl="1" eaLnBrk="1" hangingPunct="1">
              <a:lnSpc>
                <a:spcPct val="90000"/>
              </a:lnSpc>
            </a:pPr>
            <a:r>
              <a:rPr lang="en-US" altLang="en-US" sz="1800" smtClean="0"/>
              <a:t>Fixturing (manual tools &amp; drill press)</a:t>
            </a:r>
          </a:p>
          <a:p>
            <a:pPr eaLnBrk="1" hangingPunct="1">
              <a:lnSpc>
                <a:spcPct val="90000"/>
              </a:lnSpc>
            </a:pPr>
            <a:r>
              <a:rPr lang="en-US" altLang="en-US" sz="2000" smtClean="0"/>
              <a:t>Lab next week:</a:t>
            </a:r>
          </a:p>
          <a:p>
            <a:pPr lvl="1" eaLnBrk="1" hangingPunct="1">
              <a:lnSpc>
                <a:spcPct val="90000"/>
              </a:lnSpc>
            </a:pPr>
            <a:r>
              <a:rPr lang="en-US" altLang="en-US" sz="1800" smtClean="0"/>
              <a:t>Manual Lathe  &amp; Mill Operations:</a:t>
            </a:r>
          </a:p>
          <a:p>
            <a:pPr lvl="2" eaLnBrk="1" hangingPunct="1">
              <a:lnSpc>
                <a:spcPct val="90000"/>
              </a:lnSpc>
            </a:pPr>
            <a:r>
              <a:rPr lang="en-US" altLang="en-US" sz="1600" smtClean="0"/>
              <a:t>Rough &amp; Finish Profiling Cuts</a:t>
            </a:r>
          </a:p>
          <a:p>
            <a:pPr lvl="2" eaLnBrk="1" hangingPunct="1">
              <a:lnSpc>
                <a:spcPct val="90000"/>
              </a:lnSpc>
            </a:pPr>
            <a:r>
              <a:rPr lang="en-US" altLang="en-US" sz="1600" smtClean="0"/>
              <a:t>Facing Cuts</a:t>
            </a:r>
          </a:p>
          <a:p>
            <a:pPr lvl="2" eaLnBrk="1" hangingPunct="1">
              <a:lnSpc>
                <a:spcPct val="90000"/>
              </a:lnSpc>
            </a:pPr>
            <a:r>
              <a:rPr lang="en-US" altLang="en-US" sz="1600" smtClean="0"/>
              <a:t>Parting Cuts</a:t>
            </a:r>
          </a:p>
          <a:p>
            <a:pPr lvl="2" eaLnBrk="1" hangingPunct="1">
              <a:lnSpc>
                <a:spcPct val="90000"/>
              </a:lnSpc>
            </a:pPr>
            <a:r>
              <a:rPr lang="en-US" altLang="en-US" sz="1600" smtClean="0"/>
              <a:t>Tool Changes</a:t>
            </a:r>
          </a:p>
          <a:p>
            <a:pPr lvl="2" eaLnBrk="1" hangingPunct="1">
              <a:lnSpc>
                <a:spcPct val="90000"/>
              </a:lnSpc>
            </a:pPr>
            <a:r>
              <a:rPr lang="en-US" altLang="en-US" sz="1600" smtClean="0"/>
              <a:t>Touch-Off</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ltLang="en-US" smtClean="0"/>
              <a:t>Dept.Mechanical Engg.PC Poly</a:t>
            </a:r>
            <a:endParaRPr lang="en-US" altLang="en-US" dirty="0" smtClean="0"/>
          </a:p>
        </p:txBody>
      </p:sp>
      <p:sp>
        <p:nvSpPr>
          <p:cNvPr id="4100" name="Slide Number Placeholder 5"/>
          <p:cNvSpPr>
            <a:spLocks noGrp="1"/>
          </p:cNvSpPr>
          <p:nvPr>
            <p:ph type="sldNum" sz="quarter" idx="12"/>
          </p:nvPr>
        </p:nvSpPr>
        <p:spPr>
          <a:noFill/>
        </p:spPr>
        <p:txBody>
          <a:bodyPr/>
          <a:lstStyle/>
          <a:p>
            <a:fld id="{CBBE48D8-0F35-48CD-8D26-AABC8645C0A6}" type="slidenum">
              <a:rPr lang="en-US" altLang="en-US" smtClean="0"/>
              <a:pPr/>
              <a:t>3</a:t>
            </a:fld>
            <a:endParaRPr lang="en-US" altLang="en-US" smtClean="0"/>
          </a:p>
        </p:txBody>
      </p:sp>
      <p:sp>
        <p:nvSpPr>
          <p:cNvPr id="4101" name="Rectangle 2"/>
          <p:cNvSpPr>
            <a:spLocks noGrp="1" noChangeArrowheads="1"/>
          </p:cNvSpPr>
          <p:nvPr>
            <p:ph type="title"/>
          </p:nvPr>
        </p:nvSpPr>
        <p:spPr/>
        <p:txBody>
          <a:bodyPr/>
          <a:lstStyle/>
          <a:p>
            <a:pPr eaLnBrk="1" hangingPunct="1"/>
            <a:r>
              <a:rPr lang="en-US" altLang="en-US" smtClean="0"/>
              <a:t>Agenda</a:t>
            </a:r>
          </a:p>
        </p:txBody>
      </p:sp>
      <p:sp>
        <p:nvSpPr>
          <p:cNvPr id="4102" name="Rectangle 3"/>
          <p:cNvSpPr>
            <a:spLocks noGrp="1" noChangeArrowheads="1"/>
          </p:cNvSpPr>
          <p:nvPr>
            <p:ph type="body" idx="1"/>
          </p:nvPr>
        </p:nvSpPr>
        <p:spPr/>
        <p:txBody>
          <a:bodyPr/>
          <a:lstStyle/>
          <a:p>
            <a:pPr eaLnBrk="1" hangingPunct="1">
              <a:lnSpc>
                <a:spcPct val="90000"/>
              </a:lnSpc>
            </a:pPr>
            <a:r>
              <a:rPr lang="en-US" altLang="en-US" dirty="0" smtClean="0"/>
              <a:t>Introduction to Machining</a:t>
            </a:r>
          </a:p>
          <a:p>
            <a:pPr lvl="1" eaLnBrk="1" hangingPunct="1">
              <a:lnSpc>
                <a:spcPct val="90000"/>
              </a:lnSpc>
            </a:pPr>
            <a:r>
              <a:rPr lang="en-US" altLang="en-US" dirty="0" smtClean="0"/>
              <a:t>Processes</a:t>
            </a:r>
          </a:p>
          <a:p>
            <a:pPr lvl="1" eaLnBrk="1" hangingPunct="1">
              <a:lnSpc>
                <a:spcPct val="90000"/>
              </a:lnSpc>
            </a:pPr>
            <a:r>
              <a:rPr lang="en-US" altLang="en-US" dirty="0" smtClean="0"/>
              <a:t>Parameters</a:t>
            </a:r>
          </a:p>
          <a:p>
            <a:pPr eaLnBrk="1" hangingPunct="1">
              <a:lnSpc>
                <a:spcPct val="90000"/>
              </a:lnSpc>
            </a:pPr>
            <a:r>
              <a:rPr lang="en-US" altLang="en-US" dirty="0" smtClean="0"/>
              <a:t>Turning</a:t>
            </a:r>
          </a:p>
          <a:p>
            <a:pPr lvl="1" eaLnBrk="1" hangingPunct="1">
              <a:lnSpc>
                <a:spcPct val="90000"/>
              </a:lnSpc>
            </a:pPr>
            <a:r>
              <a:rPr lang="en-US" altLang="en-US" dirty="0" smtClean="0"/>
              <a:t>Types of Cuts</a:t>
            </a:r>
          </a:p>
          <a:p>
            <a:pPr lvl="1" eaLnBrk="1" hangingPunct="1">
              <a:lnSpc>
                <a:spcPct val="90000"/>
              </a:lnSpc>
            </a:pPr>
            <a:r>
              <a:rPr lang="en-US" altLang="en-US" dirty="0" smtClean="0"/>
              <a:t>Lathe Terminology</a:t>
            </a:r>
          </a:p>
          <a:p>
            <a:pPr lvl="1" eaLnBrk="1" hangingPunct="1">
              <a:lnSpc>
                <a:spcPct val="90000"/>
              </a:lnSpc>
            </a:pPr>
            <a:r>
              <a:rPr lang="en-US" altLang="en-US" dirty="0" smtClean="0"/>
              <a:t>Process Parameters</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2057400"/>
            <a:ext cx="7772400" cy="1143000"/>
          </a:xfrm>
        </p:spPr>
        <p:txBody>
          <a:bodyPr/>
          <a:lstStyle/>
          <a:p>
            <a:r>
              <a:rPr lang="en-US" sz="5400"/>
              <a:t>Drilling Machine…</a:t>
            </a:r>
          </a:p>
        </p:txBody>
      </p:sp>
      <p:sp>
        <p:nvSpPr>
          <p:cNvPr id="3" name="Slide Number Placeholder 2"/>
          <p:cNvSpPr>
            <a:spLocks noGrp="1"/>
          </p:cNvSpPr>
          <p:nvPr>
            <p:ph type="sldNum" sz="quarter" idx="12"/>
          </p:nvPr>
        </p:nvSpPr>
        <p:spPr/>
        <p:txBody>
          <a:bodyPr/>
          <a:lstStyle/>
          <a:p>
            <a:fld id="{683BAEB4-003A-4116-B382-E1626776E2CF}" type="slidenum">
              <a:rPr lang="en-US" smtClean="0"/>
              <a:pPr/>
              <a:t>30</a:t>
            </a:fld>
            <a:endParaRPr lang="en-US"/>
          </a:p>
        </p:txBody>
      </p:sp>
      <p:sp>
        <p:nvSpPr>
          <p:cNvPr id="4" name="Footer Placeholder 3"/>
          <p:cNvSpPr>
            <a:spLocks noGrp="1"/>
          </p:cNvSpPr>
          <p:nvPr>
            <p:ph type="ftr" sz="quarter" idx="11"/>
          </p:nvPr>
        </p:nvSpPr>
        <p:spPr/>
        <p:txBody>
          <a:bodyPr/>
          <a:lstStyle/>
          <a:p>
            <a:r>
              <a:rPr lang="en-US" smtClean="0"/>
              <a:t>Dept.Mechanical Engg.PC Poly</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533400"/>
            <a:ext cx="7772400" cy="762000"/>
          </a:xfrm>
        </p:spPr>
        <p:txBody>
          <a:bodyPr/>
          <a:lstStyle/>
          <a:p>
            <a:r>
              <a:rPr lang="en-US"/>
              <a:t>Drilling</a:t>
            </a:r>
          </a:p>
        </p:txBody>
      </p:sp>
      <p:sp>
        <p:nvSpPr>
          <p:cNvPr id="5123" name="Rectangle 3"/>
          <p:cNvSpPr>
            <a:spLocks noGrp="1" noChangeArrowheads="1"/>
          </p:cNvSpPr>
          <p:nvPr>
            <p:ph sz="quarter" idx="1"/>
          </p:nvPr>
        </p:nvSpPr>
        <p:spPr>
          <a:xfrm>
            <a:off x="0" y="1524000"/>
            <a:ext cx="9525000" cy="5943600"/>
          </a:xfrm>
        </p:spPr>
        <p:txBody>
          <a:bodyPr/>
          <a:lstStyle/>
          <a:p>
            <a:pPr>
              <a:lnSpc>
                <a:spcPct val="90000"/>
              </a:lnSpc>
            </a:pPr>
            <a:r>
              <a:rPr lang="en-US" sz="2800"/>
              <a:t>Drilling is the operation of producing circular hole in the work-piece by using a rotating cutter called </a:t>
            </a:r>
            <a:r>
              <a:rPr lang="en-US" sz="2800">
                <a:solidFill>
                  <a:srgbClr val="FF99FF"/>
                </a:solidFill>
              </a:rPr>
              <a:t>DRILL</a:t>
            </a:r>
            <a:r>
              <a:rPr lang="en-US" sz="2800"/>
              <a:t>.</a:t>
            </a:r>
          </a:p>
          <a:p>
            <a:pPr>
              <a:lnSpc>
                <a:spcPct val="90000"/>
              </a:lnSpc>
            </a:pPr>
            <a:endParaRPr lang="en-US" sz="2800"/>
          </a:p>
          <a:p>
            <a:pPr>
              <a:lnSpc>
                <a:spcPct val="90000"/>
              </a:lnSpc>
            </a:pPr>
            <a:r>
              <a:rPr lang="en-US" sz="2800"/>
              <a:t>The machine used for drilling is called drilling machine.</a:t>
            </a:r>
          </a:p>
          <a:p>
            <a:pPr>
              <a:lnSpc>
                <a:spcPct val="90000"/>
              </a:lnSpc>
            </a:pPr>
            <a:endParaRPr lang="en-US" sz="2800"/>
          </a:p>
          <a:p>
            <a:pPr>
              <a:lnSpc>
                <a:spcPct val="90000"/>
              </a:lnSpc>
            </a:pPr>
            <a:r>
              <a:rPr lang="en-US" sz="2800"/>
              <a:t>The drilling operation can also be accomplished in lathe, in which the drill is held in tailstock and the work is held by the chuck.</a:t>
            </a:r>
          </a:p>
          <a:p>
            <a:pPr>
              <a:lnSpc>
                <a:spcPct val="90000"/>
              </a:lnSpc>
              <a:buFontTx/>
              <a:buNone/>
            </a:pPr>
            <a:endParaRPr lang="en-US" sz="2800"/>
          </a:p>
          <a:p>
            <a:pPr>
              <a:lnSpc>
                <a:spcPct val="90000"/>
              </a:lnSpc>
            </a:pPr>
            <a:r>
              <a:rPr lang="en-US" sz="2800"/>
              <a:t>The most common drill used is the </a:t>
            </a:r>
            <a:r>
              <a:rPr lang="en-US" sz="2800">
                <a:solidFill>
                  <a:srgbClr val="FF99FF"/>
                </a:solidFill>
              </a:rPr>
              <a:t>twist drill.</a:t>
            </a:r>
          </a:p>
        </p:txBody>
      </p:sp>
      <p:sp>
        <p:nvSpPr>
          <p:cNvPr id="4" name="Slide Number Placeholder 3"/>
          <p:cNvSpPr>
            <a:spLocks noGrp="1"/>
          </p:cNvSpPr>
          <p:nvPr>
            <p:ph type="sldNum" sz="quarter" idx="12"/>
          </p:nvPr>
        </p:nvSpPr>
        <p:spPr/>
        <p:txBody>
          <a:bodyPr/>
          <a:lstStyle/>
          <a:p>
            <a:fld id="{683BAEB4-003A-4116-B382-E1626776E2CF}"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762000" y="533400"/>
            <a:ext cx="7772400" cy="1143000"/>
          </a:xfrm>
        </p:spPr>
        <p:txBody>
          <a:bodyPr/>
          <a:lstStyle/>
          <a:p>
            <a:r>
              <a:rPr lang="en-US"/>
              <a:t>Drilling Machine</a:t>
            </a:r>
          </a:p>
        </p:txBody>
      </p:sp>
      <p:sp>
        <p:nvSpPr>
          <p:cNvPr id="1027" name="Rectangle 3"/>
          <p:cNvSpPr>
            <a:spLocks noGrp="1" noChangeArrowheads="1"/>
          </p:cNvSpPr>
          <p:nvPr>
            <p:ph sz="quarter" idx="1"/>
          </p:nvPr>
        </p:nvSpPr>
        <p:spPr>
          <a:xfrm>
            <a:off x="0" y="1295400"/>
            <a:ext cx="9144000" cy="5562600"/>
          </a:xfrm>
        </p:spPr>
        <p:txBody>
          <a:bodyPr/>
          <a:lstStyle/>
          <a:p>
            <a:pPr marL="609600" indent="-609600">
              <a:lnSpc>
                <a:spcPct val="90000"/>
              </a:lnSpc>
            </a:pPr>
            <a:endParaRPr lang="en-US" sz="2800"/>
          </a:p>
          <a:p>
            <a:pPr marL="609600" indent="-609600">
              <a:lnSpc>
                <a:spcPct val="90000"/>
              </a:lnSpc>
            </a:pPr>
            <a:r>
              <a:rPr lang="en-US" sz="2800"/>
              <a:t>It is the simplest and accurate machine used in production shop.</a:t>
            </a:r>
          </a:p>
          <a:p>
            <a:pPr marL="609600" indent="-609600">
              <a:lnSpc>
                <a:spcPct val="90000"/>
              </a:lnSpc>
            </a:pPr>
            <a:r>
              <a:rPr lang="en-US" sz="2800"/>
              <a:t>The work piece is held stationary ie. Clamped in position and the drill rotates to make a hole.</a:t>
            </a:r>
          </a:p>
          <a:p>
            <a:pPr marL="609600" indent="-609600">
              <a:lnSpc>
                <a:spcPct val="90000"/>
              </a:lnSpc>
              <a:buFontTx/>
              <a:buNone/>
            </a:pPr>
            <a:endParaRPr lang="en-US" sz="2800"/>
          </a:p>
          <a:p>
            <a:pPr marL="609600" indent="-609600">
              <a:lnSpc>
                <a:spcPct val="90000"/>
              </a:lnSpc>
            </a:pPr>
            <a:r>
              <a:rPr lang="en-US">
                <a:solidFill>
                  <a:schemeClr val="tx2"/>
                </a:solidFill>
                <a:effectLst>
                  <a:outerShdw blurRad="38100" dist="38100" dir="2700000" algn="tl">
                    <a:srgbClr val="C0C0C0"/>
                  </a:outerShdw>
                </a:effectLst>
              </a:rPr>
              <a:t>Types :-</a:t>
            </a:r>
          </a:p>
          <a:p>
            <a:pPr marL="609600" indent="-609600">
              <a:lnSpc>
                <a:spcPct val="90000"/>
              </a:lnSpc>
              <a:buFontTx/>
              <a:buNone/>
            </a:pPr>
            <a:r>
              <a:rPr lang="en-US" sz="2800"/>
              <a:t>	a) Based on construction:</a:t>
            </a:r>
          </a:p>
          <a:p>
            <a:pPr marL="609600" indent="-609600">
              <a:lnSpc>
                <a:spcPct val="90000"/>
              </a:lnSpc>
              <a:buFontTx/>
              <a:buNone/>
            </a:pPr>
            <a:r>
              <a:rPr lang="en-US" sz="2800"/>
              <a:t>			Portable, Sensitive,Radial, up-right, Gang, 		Multi-spindle</a:t>
            </a:r>
          </a:p>
          <a:p>
            <a:pPr marL="609600" indent="-609600">
              <a:lnSpc>
                <a:spcPct val="90000"/>
              </a:lnSpc>
              <a:buFontTx/>
              <a:buNone/>
            </a:pPr>
            <a:r>
              <a:rPr lang="en-US" sz="2800"/>
              <a:t>	b)Based on Feed:</a:t>
            </a:r>
          </a:p>
          <a:p>
            <a:pPr marL="609600" indent="-609600">
              <a:lnSpc>
                <a:spcPct val="90000"/>
              </a:lnSpc>
              <a:buFontTx/>
              <a:buNone/>
            </a:pPr>
            <a:r>
              <a:rPr lang="en-US" sz="2800"/>
              <a:t>			Hand and Power driven</a:t>
            </a:r>
          </a:p>
        </p:txBody>
      </p:sp>
      <p:sp>
        <p:nvSpPr>
          <p:cNvPr id="4" name="Slide Number Placeholder 3"/>
          <p:cNvSpPr>
            <a:spLocks noGrp="1"/>
          </p:cNvSpPr>
          <p:nvPr>
            <p:ph type="sldNum" sz="quarter" idx="12"/>
          </p:nvPr>
        </p:nvSpPr>
        <p:spPr/>
        <p:txBody>
          <a:bodyPr/>
          <a:lstStyle/>
          <a:p>
            <a:fld id="{683BAEB4-003A-4116-B382-E1626776E2CF}"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09600"/>
            <a:ext cx="7772400" cy="1143000"/>
          </a:xfrm>
        </p:spPr>
        <p:txBody>
          <a:bodyPr/>
          <a:lstStyle/>
          <a:p>
            <a:r>
              <a:rPr lang="en-US">
                <a:solidFill>
                  <a:srgbClr val="FF3300"/>
                </a:solidFill>
              </a:rPr>
              <a:t>Sensitive Drilling Machine</a:t>
            </a:r>
          </a:p>
        </p:txBody>
      </p:sp>
      <p:sp>
        <p:nvSpPr>
          <p:cNvPr id="6147" name="Rectangle 3"/>
          <p:cNvSpPr>
            <a:spLocks noGrp="1" noChangeArrowheads="1"/>
          </p:cNvSpPr>
          <p:nvPr>
            <p:ph sz="quarter" idx="1"/>
          </p:nvPr>
        </p:nvSpPr>
        <p:spPr>
          <a:xfrm>
            <a:off x="304800" y="1524000"/>
            <a:ext cx="2819400" cy="5029200"/>
          </a:xfrm>
        </p:spPr>
        <p:txBody>
          <a:bodyPr/>
          <a:lstStyle/>
          <a:p>
            <a:pPr>
              <a:lnSpc>
                <a:spcPct val="90000"/>
              </a:lnSpc>
            </a:pPr>
            <a:r>
              <a:rPr lang="en-US"/>
              <a:t>Drill holes from 1.5 to 15mm</a:t>
            </a:r>
          </a:p>
          <a:p>
            <a:pPr>
              <a:lnSpc>
                <a:spcPct val="90000"/>
              </a:lnSpc>
              <a:buFontTx/>
              <a:buNone/>
            </a:pPr>
            <a:endParaRPr lang="en-US"/>
          </a:p>
          <a:p>
            <a:pPr>
              <a:lnSpc>
                <a:spcPct val="90000"/>
              </a:lnSpc>
            </a:pPr>
            <a:r>
              <a:rPr lang="en-US"/>
              <a:t>Operator senses the cutting action so sensitive drilling machine</a:t>
            </a:r>
          </a:p>
        </p:txBody>
      </p:sp>
      <p:pic>
        <p:nvPicPr>
          <p:cNvPr id="6148" name="Picture 4" descr="sensitive drill"/>
          <p:cNvPicPr>
            <a:picLocks noChangeAspect="1" noChangeArrowheads="1"/>
          </p:cNvPicPr>
          <p:nvPr/>
        </p:nvPicPr>
        <p:blipFill>
          <a:blip r:embed="rId3"/>
          <a:srcRect/>
          <a:stretch>
            <a:fillRect/>
          </a:stretch>
        </p:blipFill>
        <p:spPr bwMode="auto">
          <a:xfrm>
            <a:off x="3200400" y="1600200"/>
            <a:ext cx="594360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83BAEB4-003A-4116-B382-E1626776E2CF}"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Dept.Mechanical Engg.PC Poly</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up-right drill"/>
          <p:cNvPicPr>
            <a:picLocks noChangeAspect="1" noChangeArrowheads="1"/>
          </p:cNvPicPr>
          <p:nvPr/>
        </p:nvPicPr>
        <p:blipFill>
          <a:blip r:embed="rId3"/>
          <a:srcRect/>
          <a:stretch>
            <a:fillRect/>
          </a:stretch>
        </p:blipFill>
        <p:spPr bwMode="auto">
          <a:xfrm>
            <a:off x="288427" y="1371600"/>
            <a:ext cx="6188573" cy="5271747"/>
          </a:xfrm>
          <a:prstGeom prst="rect">
            <a:avLst/>
          </a:prstGeom>
          <a:noFill/>
        </p:spPr>
      </p:pic>
      <p:sp>
        <p:nvSpPr>
          <p:cNvPr id="8194" name="Rectangle 2"/>
          <p:cNvSpPr>
            <a:spLocks noGrp="1" noChangeArrowheads="1"/>
          </p:cNvSpPr>
          <p:nvPr>
            <p:ph type="title"/>
          </p:nvPr>
        </p:nvSpPr>
        <p:spPr>
          <a:xfrm>
            <a:off x="533400" y="457200"/>
            <a:ext cx="7772400" cy="1143000"/>
          </a:xfrm>
        </p:spPr>
        <p:txBody>
          <a:bodyPr/>
          <a:lstStyle/>
          <a:p>
            <a:r>
              <a:rPr lang="en-US" sz="3200" dirty="0">
                <a:solidFill>
                  <a:srgbClr val="FF3300"/>
                </a:solidFill>
              </a:rPr>
              <a:t>Up-Right Drilling Machine</a:t>
            </a:r>
          </a:p>
        </p:txBody>
      </p:sp>
      <p:sp>
        <p:nvSpPr>
          <p:cNvPr id="8195" name="Rectangle 3"/>
          <p:cNvSpPr>
            <a:spLocks noGrp="1" noChangeArrowheads="1"/>
          </p:cNvSpPr>
          <p:nvPr>
            <p:ph sz="quarter" idx="1"/>
          </p:nvPr>
        </p:nvSpPr>
        <p:spPr>
          <a:xfrm>
            <a:off x="6705600" y="1981200"/>
            <a:ext cx="2438400" cy="4114800"/>
          </a:xfrm>
        </p:spPr>
        <p:txBody>
          <a:bodyPr>
            <a:normAutofit/>
          </a:bodyPr>
          <a:lstStyle/>
          <a:p>
            <a:pPr>
              <a:lnSpc>
                <a:spcPct val="90000"/>
              </a:lnSpc>
            </a:pPr>
            <a:r>
              <a:rPr lang="en-US"/>
              <a:t>Drill holes upto 50mm</a:t>
            </a:r>
          </a:p>
          <a:p>
            <a:pPr>
              <a:lnSpc>
                <a:spcPct val="90000"/>
              </a:lnSpc>
              <a:buFontTx/>
              <a:buNone/>
            </a:pPr>
            <a:endParaRPr lang="en-US"/>
          </a:p>
          <a:p>
            <a:pPr>
              <a:lnSpc>
                <a:spcPct val="90000"/>
              </a:lnSpc>
            </a:pPr>
            <a:r>
              <a:rPr lang="en-US"/>
              <a:t>Table can move vertically and radially</a:t>
            </a:r>
          </a:p>
        </p:txBody>
      </p:sp>
      <p:sp>
        <p:nvSpPr>
          <p:cNvPr id="5" name="Slide Number Placeholder 4"/>
          <p:cNvSpPr>
            <a:spLocks noGrp="1"/>
          </p:cNvSpPr>
          <p:nvPr>
            <p:ph type="sldNum" sz="quarter" idx="12"/>
          </p:nvPr>
        </p:nvSpPr>
        <p:spPr/>
        <p:txBody>
          <a:bodyPr/>
          <a:lstStyle/>
          <a:p>
            <a:fld id="{683BAEB4-003A-4116-B382-E1626776E2CF}"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Dept.Mechanical Engg.PC Poly</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457200"/>
            <a:ext cx="7772400" cy="838200"/>
          </a:xfrm>
        </p:spPr>
        <p:txBody>
          <a:bodyPr/>
          <a:lstStyle/>
          <a:p>
            <a:r>
              <a:rPr lang="en-US" sz="3600">
                <a:solidFill>
                  <a:srgbClr val="FF3300"/>
                </a:solidFill>
              </a:rPr>
              <a:t>Radial Drilling Machine</a:t>
            </a:r>
          </a:p>
        </p:txBody>
      </p:sp>
      <p:sp>
        <p:nvSpPr>
          <p:cNvPr id="7171" name="Rectangle 3"/>
          <p:cNvSpPr>
            <a:spLocks noGrp="1" noChangeArrowheads="1"/>
          </p:cNvSpPr>
          <p:nvPr>
            <p:ph sz="quarter" idx="1"/>
          </p:nvPr>
        </p:nvSpPr>
        <p:spPr>
          <a:xfrm>
            <a:off x="0" y="1600200"/>
            <a:ext cx="2743200" cy="4114800"/>
          </a:xfrm>
        </p:spPr>
        <p:txBody>
          <a:bodyPr/>
          <a:lstStyle/>
          <a:p>
            <a:pPr>
              <a:lnSpc>
                <a:spcPct val="90000"/>
              </a:lnSpc>
            </a:pPr>
            <a:r>
              <a:rPr lang="en-US"/>
              <a:t>It the largest and most versatile used fro drilling medium to large and heavy work pieces.</a:t>
            </a:r>
          </a:p>
        </p:txBody>
      </p:sp>
      <p:pic>
        <p:nvPicPr>
          <p:cNvPr id="7172" name="Picture 4" descr="radial drill"/>
          <p:cNvPicPr>
            <a:picLocks noChangeAspect="1" noChangeArrowheads="1"/>
          </p:cNvPicPr>
          <p:nvPr/>
        </p:nvPicPr>
        <p:blipFill>
          <a:blip r:embed="rId2"/>
          <a:srcRect/>
          <a:stretch>
            <a:fillRect/>
          </a:stretch>
        </p:blipFill>
        <p:spPr bwMode="auto">
          <a:xfrm rot="120000">
            <a:off x="2667000" y="1143000"/>
            <a:ext cx="6477000" cy="5410200"/>
          </a:xfrm>
          <a:prstGeom prst="rect">
            <a:avLst/>
          </a:prstGeom>
          <a:noFill/>
        </p:spPr>
      </p:pic>
      <p:sp>
        <p:nvSpPr>
          <p:cNvPr id="5" name="Slide Number Placeholder 4"/>
          <p:cNvSpPr>
            <a:spLocks noGrp="1"/>
          </p:cNvSpPr>
          <p:nvPr>
            <p:ph type="sldNum" sz="quarter" idx="12"/>
          </p:nvPr>
        </p:nvSpPr>
        <p:spPr/>
        <p:txBody>
          <a:bodyPr/>
          <a:lstStyle/>
          <a:p>
            <a:fld id="{683BAEB4-003A-4116-B382-E1626776E2CF}"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Dept.Mechanical Engg.PC Poly</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Grp="1" noChangeAspect="1" noChangeArrowheads="1"/>
          </p:cNvPicPr>
          <p:nvPr>
            <p:ph sz="quarter" idx="1"/>
          </p:nvPr>
        </p:nvPicPr>
        <p:blipFill>
          <a:blip r:embed="rId2"/>
          <a:stretch>
            <a:fillRect/>
          </a:stretch>
        </p:blipFill>
        <p:spPr>
          <a:xfrm>
            <a:off x="3772028" y="2466798"/>
            <a:ext cx="2057143" cy="2534004"/>
          </a:xfrm>
          <a:noFill/>
          <a:ln/>
        </p:spPr>
      </p:pic>
      <p:sp>
        <p:nvSpPr>
          <p:cNvPr id="3" name="Slide Number Placeholder 2"/>
          <p:cNvSpPr>
            <a:spLocks noGrp="1"/>
          </p:cNvSpPr>
          <p:nvPr>
            <p:ph type="sldNum" sz="quarter" idx="12"/>
          </p:nvPr>
        </p:nvSpPr>
        <p:spPr/>
        <p:txBody>
          <a:bodyPr/>
          <a:lstStyle/>
          <a:p>
            <a:fld id="{683BAEB4-003A-4116-B382-E1626776E2CF}" type="slidenum">
              <a:rPr lang="en-US" smtClean="0"/>
              <a:pPr/>
              <a:t>36</a:t>
            </a:fld>
            <a:endParaRPr lang="en-US"/>
          </a:p>
        </p:txBody>
      </p:sp>
      <p:sp>
        <p:nvSpPr>
          <p:cNvPr id="4" name="Footer Placeholder 3"/>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533400"/>
            <a:ext cx="7772400" cy="1143000"/>
          </a:xfrm>
        </p:spPr>
        <p:txBody>
          <a:bodyPr/>
          <a:lstStyle/>
          <a:p>
            <a:r>
              <a:rPr lang="en-US"/>
              <a:t>Drill Materials</a:t>
            </a:r>
          </a:p>
        </p:txBody>
      </p:sp>
      <p:sp>
        <p:nvSpPr>
          <p:cNvPr id="14339" name="Rectangle 3"/>
          <p:cNvSpPr>
            <a:spLocks noGrp="1" noChangeArrowheads="1"/>
          </p:cNvSpPr>
          <p:nvPr>
            <p:ph sz="quarter" idx="1"/>
          </p:nvPr>
        </p:nvSpPr>
        <p:spPr>
          <a:xfrm>
            <a:off x="0" y="1447800"/>
            <a:ext cx="9144000" cy="5410200"/>
          </a:xfrm>
        </p:spPr>
        <p:txBody>
          <a:bodyPr/>
          <a:lstStyle/>
          <a:p>
            <a:pPr>
              <a:buFontTx/>
              <a:buNone/>
            </a:pPr>
            <a:r>
              <a:rPr lang="en-US"/>
              <a:t>The two most common types are</a:t>
            </a:r>
          </a:p>
          <a:p>
            <a:pPr>
              <a:buFontTx/>
              <a:buNone/>
            </a:pPr>
            <a:r>
              <a:rPr lang="en-US"/>
              <a:t>		1. HSS drill</a:t>
            </a:r>
          </a:p>
          <a:p>
            <a:pPr>
              <a:buFontTx/>
              <a:buNone/>
            </a:pPr>
            <a:r>
              <a:rPr lang="en-US"/>
              <a:t>			- Low cost</a:t>
            </a:r>
          </a:p>
          <a:p>
            <a:pPr>
              <a:buFontTx/>
              <a:buNone/>
            </a:pPr>
            <a:r>
              <a:rPr lang="en-US"/>
              <a:t>		2. Carbide- tipped drills</a:t>
            </a:r>
          </a:p>
          <a:p>
            <a:pPr>
              <a:buFontTx/>
              <a:buNone/>
            </a:pPr>
            <a:r>
              <a:rPr lang="en-US"/>
              <a:t>			 - high production and in CNC machines</a:t>
            </a:r>
          </a:p>
          <a:p>
            <a:pPr>
              <a:buFontTx/>
              <a:buNone/>
            </a:pPr>
            <a:r>
              <a:rPr lang="en-US"/>
              <a:t>Other types are</a:t>
            </a:r>
          </a:p>
          <a:p>
            <a:pPr>
              <a:buFontTx/>
              <a:buNone/>
            </a:pPr>
            <a:r>
              <a:rPr lang="en-US"/>
              <a:t>	Solid Carbide drill, TiN coated drills, carbide coated masonry drills, parabolic drills, split point drill</a:t>
            </a:r>
          </a:p>
        </p:txBody>
      </p:sp>
      <p:sp>
        <p:nvSpPr>
          <p:cNvPr id="4" name="Slide Number Placeholder 3"/>
          <p:cNvSpPr>
            <a:spLocks noGrp="1"/>
          </p:cNvSpPr>
          <p:nvPr>
            <p:ph type="sldNum" sz="quarter" idx="12"/>
          </p:nvPr>
        </p:nvSpPr>
        <p:spPr/>
        <p:txBody>
          <a:bodyPr/>
          <a:lstStyle/>
          <a:p>
            <a:fld id="{683BAEB4-003A-4116-B382-E1626776E2CF}"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4" name="Object 0"/>
          <p:cNvGraphicFramePr>
            <a:graphicFrameLocks noChangeAspect="1"/>
          </p:cNvGraphicFramePr>
          <p:nvPr>
            <p:ph sz="quarter" idx="1"/>
          </p:nvPr>
        </p:nvGraphicFramePr>
        <p:xfrm>
          <a:off x="0" y="142875"/>
          <a:ext cx="8763000" cy="6572250"/>
        </p:xfrm>
        <a:graphic>
          <a:graphicData uri="http://schemas.openxmlformats.org/presentationml/2006/ole">
            <p:oleObj spid="_x0000_s1026" name="Presentation" r:id="rId3" imgW="4572000" imgH="3429000" progId="PowerPoint.Show.8">
              <p:embed/>
            </p:oleObj>
          </a:graphicData>
        </a:graphic>
      </p:graphicFrame>
      <p:sp>
        <p:nvSpPr>
          <p:cNvPr id="3" name="Slide Number Placeholder 2"/>
          <p:cNvSpPr>
            <a:spLocks noGrp="1"/>
          </p:cNvSpPr>
          <p:nvPr>
            <p:ph type="sldNum" sz="quarter" idx="12"/>
          </p:nvPr>
        </p:nvSpPr>
        <p:spPr/>
        <p:txBody>
          <a:bodyPr/>
          <a:lstStyle/>
          <a:p>
            <a:fld id="{683BAEB4-003A-4116-B382-E1626776E2CF}" type="slidenum">
              <a:rPr lang="en-US" smtClean="0"/>
              <a:pPr/>
              <a:t>38</a:t>
            </a:fld>
            <a:endParaRPr lang="en-US"/>
          </a:p>
        </p:txBody>
      </p:sp>
      <p:sp>
        <p:nvSpPr>
          <p:cNvPr id="4" name="Footer Placeholder 3"/>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609600"/>
            <a:ext cx="7772400" cy="1143000"/>
          </a:xfrm>
        </p:spPr>
        <p:txBody>
          <a:bodyPr/>
          <a:lstStyle/>
          <a:p>
            <a:r>
              <a:rPr lang="en-US"/>
              <a:t>Drill fixed to the spindle</a:t>
            </a:r>
          </a:p>
        </p:txBody>
      </p:sp>
      <p:pic>
        <p:nvPicPr>
          <p:cNvPr id="15364" name="Picture 1028" descr="Work holding"/>
          <p:cNvPicPr>
            <a:picLocks noChangeAspect="1" noChangeArrowheads="1"/>
          </p:cNvPicPr>
          <p:nvPr/>
        </p:nvPicPr>
        <p:blipFill>
          <a:blip r:embed="rId2">
            <a:lum bright="-6000"/>
          </a:blip>
          <a:srcRect l="19014" t="58974" r="25868" b="583"/>
          <a:stretch>
            <a:fillRect/>
          </a:stretch>
        </p:blipFill>
        <p:spPr bwMode="auto">
          <a:xfrm>
            <a:off x="304800" y="1752600"/>
            <a:ext cx="4495800" cy="4495800"/>
          </a:xfrm>
          <a:prstGeom prst="rect">
            <a:avLst/>
          </a:prstGeom>
          <a:noFill/>
        </p:spPr>
      </p:pic>
      <p:sp>
        <p:nvSpPr>
          <p:cNvPr id="15365" name="Rectangle 1029"/>
          <p:cNvSpPr>
            <a:spLocks noChangeArrowheads="1"/>
          </p:cNvSpPr>
          <p:nvPr/>
        </p:nvSpPr>
        <p:spPr bwMode="auto">
          <a:xfrm>
            <a:off x="5181600" y="1981200"/>
            <a:ext cx="3962400" cy="4298950"/>
          </a:xfrm>
          <a:prstGeom prst="rect">
            <a:avLst/>
          </a:prstGeom>
          <a:noFill/>
          <a:ln w="9525">
            <a:noFill/>
            <a:miter lim="800000"/>
            <a:headEnd/>
            <a:tailEnd/>
          </a:ln>
          <a:effectLst/>
        </p:spPr>
        <p:txBody>
          <a:bodyPr>
            <a:spAutoFit/>
          </a:bodyPr>
          <a:lstStyle/>
          <a:p>
            <a:pPr algn="ctr"/>
            <a:r>
              <a:rPr lang="en-US" sz="3200">
                <a:solidFill>
                  <a:schemeClr val="tx2"/>
                </a:solidFill>
                <a:effectLst>
                  <a:outerShdw blurRad="38100" dist="38100" dir="2700000" algn="tl">
                    <a:srgbClr val="C0C0C0"/>
                  </a:outerShdw>
                </a:effectLst>
                <a:latin typeface="Arial" charset="0"/>
              </a:rPr>
              <a:t>Drilling operations</a:t>
            </a:r>
          </a:p>
          <a:p>
            <a:pPr algn="ctr"/>
            <a:endParaRPr lang="en-US" sz="2000"/>
          </a:p>
          <a:p>
            <a:pPr>
              <a:spcBef>
                <a:spcPct val="50000"/>
              </a:spcBef>
              <a:buClr>
                <a:schemeClr val="accent2"/>
              </a:buClr>
              <a:buSzPct val="80000"/>
              <a:buFont typeface="Wingdings" pitchFamily="2" charset="2"/>
              <a:buChar char="l"/>
            </a:pPr>
            <a:r>
              <a:rPr lang="en-US" sz="3200"/>
              <a:t>Drilling Centre Hole</a:t>
            </a:r>
          </a:p>
          <a:p>
            <a:pPr>
              <a:spcBef>
                <a:spcPct val="50000"/>
              </a:spcBef>
              <a:buClr>
                <a:schemeClr val="accent2"/>
              </a:buClr>
              <a:buSzPct val="80000"/>
              <a:buFont typeface="Wingdings" pitchFamily="2" charset="2"/>
              <a:buChar char="l"/>
            </a:pPr>
            <a:r>
              <a:rPr lang="en-US" sz="3200"/>
              <a:t>Drilling Deep Holes</a:t>
            </a:r>
          </a:p>
          <a:p>
            <a:pPr>
              <a:spcBef>
                <a:spcPct val="50000"/>
              </a:spcBef>
              <a:buClr>
                <a:schemeClr val="accent2"/>
              </a:buClr>
              <a:buSzPct val="80000"/>
              <a:buFont typeface="Wingdings" pitchFamily="2" charset="2"/>
              <a:buChar char="l"/>
            </a:pPr>
            <a:r>
              <a:rPr lang="en-US" sz="3200"/>
              <a:t>Drilling Thin     	Material</a:t>
            </a:r>
          </a:p>
          <a:p>
            <a:pPr>
              <a:spcBef>
                <a:spcPct val="50000"/>
              </a:spcBef>
              <a:buClr>
                <a:schemeClr val="accent2"/>
              </a:buClr>
              <a:buSzPct val="80000"/>
              <a:buFont typeface="Wingdings" pitchFamily="2" charset="2"/>
              <a:buChar char="l"/>
            </a:pPr>
            <a:r>
              <a:rPr lang="en-US" sz="3200"/>
              <a:t>Drilling Pilot Hole</a:t>
            </a:r>
          </a:p>
        </p:txBody>
      </p:sp>
      <p:sp>
        <p:nvSpPr>
          <p:cNvPr id="5" name="Slide Number Placeholder 4"/>
          <p:cNvSpPr>
            <a:spLocks noGrp="1"/>
          </p:cNvSpPr>
          <p:nvPr>
            <p:ph type="sldNum" sz="quarter" idx="12"/>
          </p:nvPr>
        </p:nvSpPr>
        <p:spPr/>
        <p:txBody>
          <a:bodyPr/>
          <a:lstStyle/>
          <a:p>
            <a:fld id="{683BAEB4-003A-4116-B382-E1626776E2CF}"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p>
            <a:r>
              <a:rPr lang="en-US" altLang="en-US" smtClean="0"/>
              <a:t>Dept.Mechanical Engg.PC Poly</a:t>
            </a:r>
          </a:p>
        </p:txBody>
      </p:sp>
      <p:sp>
        <p:nvSpPr>
          <p:cNvPr id="5124" name="Slide Number Placeholder 5"/>
          <p:cNvSpPr>
            <a:spLocks noGrp="1"/>
          </p:cNvSpPr>
          <p:nvPr>
            <p:ph type="sldNum" sz="quarter" idx="12"/>
          </p:nvPr>
        </p:nvSpPr>
        <p:spPr>
          <a:noFill/>
        </p:spPr>
        <p:txBody>
          <a:bodyPr/>
          <a:lstStyle/>
          <a:p>
            <a:fld id="{30D0F5C3-96C1-42E1-9171-C8A43039A296}" type="slidenum">
              <a:rPr lang="en-US" altLang="en-US" smtClean="0"/>
              <a:pPr/>
              <a:t>4</a:t>
            </a:fld>
            <a:endParaRPr lang="en-US" altLang="en-US" smtClean="0"/>
          </a:p>
        </p:txBody>
      </p:sp>
      <p:sp>
        <p:nvSpPr>
          <p:cNvPr id="5125" name="Rectangle 2"/>
          <p:cNvSpPr>
            <a:spLocks noGrp="1" noChangeArrowheads="1"/>
          </p:cNvSpPr>
          <p:nvPr>
            <p:ph type="title"/>
          </p:nvPr>
        </p:nvSpPr>
        <p:spPr/>
        <p:txBody>
          <a:bodyPr/>
          <a:lstStyle/>
          <a:p>
            <a:pPr eaLnBrk="1" hangingPunct="1"/>
            <a:r>
              <a:rPr lang="en-US" altLang="en-US" smtClean="0"/>
              <a:t>Bonus Quiz 1</a:t>
            </a:r>
          </a:p>
        </p:txBody>
      </p:sp>
      <p:sp>
        <p:nvSpPr>
          <p:cNvPr id="5126" name="Rectangle 3"/>
          <p:cNvSpPr>
            <a:spLocks noGrp="1" noChangeArrowheads="1"/>
          </p:cNvSpPr>
          <p:nvPr>
            <p:ph type="body" idx="1"/>
          </p:nvPr>
        </p:nvSpPr>
        <p:spPr/>
        <p:txBody>
          <a:bodyPr/>
          <a:lstStyle/>
          <a:p>
            <a:pPr eaLnBrk="1" hangingPunct="1">
              <a:lnSpc>
                <a:spcPct val="90000"/>
              </a:lnSpc>
            </a:pPr>
            <a:r>
              <a:rPr lang="en-US" altLang="en-US" sz="2800" smtClean="0"/>
              <a:t>Name the three primary parameters that must be specified for a machining operation.</a:t>
            </a:r>
          </a:p>
          <a:p>
            <a:pPr eaLnBrk="1" hangingPunct="1">
              <a:lnSpc>
                <a:spcPct val="90000"/>
              </a:lnSpc>
            </a:pPr>
            <a:endParaRPr lang="en-US" altLang="en-US" sz="2800" smtClean="0"/>
          </a:p>
          <a:p>
            <a:pPr eaLnBrk="1" hangingPunct="1">
              <a:lnSpc>
                <a:spcPct val="90000"/>
              </a:lnSpc>
            </a:pPr>
            <a:r>
              <a:rPr lang="en-US" altLang="en-US" sz="2800" smtClean="0"/>
              <a:t>These three parameters allow us to decide if we have the power to  physically perform the operation.  What (three letters) calculation can we get from the primary parameters to begin to address the necessary power requirements?</a:t>
            </a:r>
          </a:p>
          <a:p>
            <a:pPr eaLnBrk="1" hangingPunct="1">
              <a:lnSpc>
                <a:spcPct val="90000"/>
              </a:lnSpc>
            </a:pPr>
            <a:endParaRPr lang="en-US" altLang="en-US"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drill nomenclature"/>
          <p:cNvPicPr>
            <a:picLocks noChangeAspect="1" noChangeArrowheads="1"/>
          </p:cNvPicPr>
          <p:nvPr/>
        </p:nvPicPr>
        <p:blipFill>
          <a:blip r:embed="rId2"/>
          <a:srcRect/>
          <a:stretch>
            <a:fillRect/>
          </a:stretch>
        </p:blipFill>
        <p:spPr bwMode="auto">
          <a:xfrm>
            <a:off x="990600" y="1371600"/>
            <a:ext cx="7239000" cy="5105400"/>
          </a:xfrm>
          <a:prstGeom prst="rect">
            <a:avLst/>
          </a:prstGeom>
          <a:noFill/>
        </p:spPr>
      </p:pic>
      <p:sp>
        <p:nvSpPr>
          <p:cNvPr id="33794" name="Rectangle 2"/>
          <p:cNvSpPr>
            <a:spLocks noGrp="1" noChangeArrowheads="1"/>
          </p:cNvSpPr>
          <p:nvPr>
            <p:ph type="title"/>
          </p:nvPr>
        </p:nvSpPr>
        <p:spPr>
          <a:xfrm>
            <a:off x="533400" y="533400"/>
            <a:ext cx="7772400" cy="1143000"/>
          </a:xfrm>
        </p:spPr>
        <p:txBody>
          <a:bodyPr/>
          <a:lstStyle/>
          <a:p>
            <a:r>
              <a:rPr lang="en-US"/>
              <a:t>Tool Nomenclature</a:t>
            </a:r>
          </a:p>
        </p:txBody>
      </p:sp>
      <p:sp>
        <p:nvSpPr>
          <p:cNvPr id="4" name="Slide Number Placeholder 3"/>
          <p:cNvSpPr>
            <a:spLocks noGrp="1"/>
          </p:cNvSpPr>
          <p:nvPr>
            <p:ph type="sldNum" sz="quarter" idx="12"/>
          </p:nvPr>
        </p:nvSpPr>
        <p:spPr/>
        <p:txBody>
          <a:bodyPr/>
          <a:lstStyle/>
          <a:p>
            <a:fld id="{683BAEB4-003A-4116-B382-E1626776E2CF}"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09600"/>
            <a:ext cx="8229600" cy="1143000"/>
          </a:xfrm>
        </p:spPr>
        <p:txBody>
          <a:bodyPr/>
          <a:lstStyle/>
          <a:p>
            <a:r>
              <a:rPr lang="en-US"/>
              <a:t>Tool Holding devices</a:t>
            </a:r>
          </a:p>
        </p:txBody>
      </p:sp>
      <p:sp>
        <p:nvSpPr>
          <p:cNvPr id="9219" name="Rectangle 3"/>
          <p:cNvSpPr>
            <a:spLocks noGrp="1" noChangeArrowheads="1"/>
          </p:cNvSpPr>
          <p:nvPr>
            <p:ph sz="quarter" idx="1"/>
          </p:nvPr>
        </p:nvSpPr>
        <p:spPr/>
        <p:txBody>
          <a:bodyPr/>
          <a:lstStyle/>
          <a:p>
            <a:r>
              <a:rPr lang="en-US"/>
              <a:t>The different methods used for holding drill in a drill spindle are</a:t>
            </a:r>
          </a:p>
          <a:p>
            <a:pPr lvl="2"/>
            <a:r>
              <a:rPr lang="en-US" sz="3200"/>
              <a:t>By directly fitting in the spindle hole.</a:t>
            </a:r>
          </a:p>
          <a:p>
            <a:pPr lvl="2"/>
            <a:r>
              <a:rPr lang="en-US" sz="3200"/>
              <a:t>By using drill sleeve</a:t>
            </a:r>
          </a:p>
          <a:p>
            <a:pPr lvl="2"/>
            <a:r>
              <a:rPr lang="en-US" sz="3200"/>
              <a:t>By using drill socket</a:t>
            </a:r>
          </a:p>
          <a:p>
            <a:pPr lvl="2"/>
            <a:r>
              <a:rPr lang="en-US" sz="3200"/>
              <a:t>By using drill chuck</a:t>
            </a:r>
          </a:p>
        </p:txBody>
      </p:sp>
      <p:sp>
        <p:nvSpPr>
          <p:cNvPr id="4" name="Slide Number Placeholder 3"/>
          <p:cNvSpPr>
            <a:spLocks noGrp="1"/>
          </p:cNvSpPr>
          <p:nvPr>
            <p:ph type="sldNum" sz="quarter" idx="12"/>
          </p:nvPr>
        </p:nvSpPr>
        <p:spPr/>
        <p:txBody>
          <a:bodyPr/>
          <a:lstStyle/>
          <a:p>
            <a:fld id="{683BAEB4-003A-4116-B382-E1626776E2CF}"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Grp="1" noChangeAspect="1" noChangeArrowheads="1"/>
          </p:cNvPicPr>
          <p:nvPr>
            <p:ph sz="quarter" idx="1"/>
          </p:nvPr>
        </p:nvPicPr>
        <p:blipFill>
          <a:blip r:embed="rId2"/>
          <a:stretch>
            <a:fillRect/>
          </a:stretch>
        </p:blipFill>
        <p:spPr>
          <a:xfrm>
            <a:off x="1988144" y="1447800"/>
            <a:ext cx="5624911" cy="4572000"/>
          </a:xfrm>
          <a:noFill/>
          <a:ln/>
        </p:spPr>
      </p:pic>
      <p:sp>
        <p:nvSpPr>
          <p:cNvPr id="43013" name="Rectangle 5"/>
          <p:cNvSpPr>
            <a:spLocks noGrp="1" noChangeArrowheads="1"/>
          </p:cNvSpPr>
          <p:nvPr>
            <p:ph type="title"/>
          </p:nvPr>
        </p:nvSpPr>
        <p:spPr>
          <a:xfrm>
            <a:off x="533400" y="533400"/>
            <a:ext cx="8229600" cy="1143000"/>
          </a:xfrm>
        </p:spPr>
        <p:txBody>
          <a:bodyPr/>
          <a:lstStyle/>
          <a:p>
            <a:r>
              <a:rPr lang="en-US" sz="3600"/>
              <a:t>Work Holding Devices</a:t>
            </a:r>
          </a:p>
        </p:txBody>
      </p:sp>
      <p:sp>
        <p:nvSpPr>
          <p:cNvPr id="4" name="Slide Number Placeholder 3"/>
          <p:cNvSpPr>
            <a:spLocks noGrp="1"/>
          </p:cNvSpPr>
          <p:nvPr>
            <p:ph type="sldNum" sz="quarter" idx="12"/>
          </p:nvPr>
        </p:nvSpPr>
        <p:spPr/>
        <p:txBody>
          <a:bodyPr/>
          <a:lstStyle/>
          <a:p>
            <a:fld id="{683BAEB4-003A-4116-B382-E1626776E2CF}"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772400" cy="1143000"/>
          </a:xfrm>
        </p:spPr>
        <p:txBody>
          <a:bodyPr/>
          <a:lstStyle/>
          <a:p>
            <a:r>
              <a:rPr lang="en-US"/>
              <a:t>Drilling operations… </a:t>
            </a:r>
          </a:p>
        </p:txBody>
      </p:sp>
      <p:sp>
        <p:nvSpPr>
          <p:cNvPr id="11267" name="Rectangle 3"/>
          <p:cNvSpPr>
            <a:spLocks noGrp="1" noChangeArrowheads="1"/>
          </p:cNvSpPr>
          <p:nvPr>
            <p:ph sz="quarter" idx="1"/>
          </p:nvPr>
        </p:nvSpPr>
        <p:spPr>
          <a:xfrm>
            <a:off x="685800" y="1524000"/>
            <a:ext cx="8077200" cy="4724400"/>
          </a:xfrm>
        </p:spPr>
        <p:txBody>
          <a:bodyPr/>
          <a:lstStyle/>
          <a:p>
            <a:pPr>
              <a:lnSpc>
                <a:spcPct val="90000"/>
              </a:lnSpc>
            </a:pPr>
            <a:r>
              <a:rPr lang="en-US"/>
              <a:t>Operations that can be performed in a drillin g machine are</a:t>
            </a:r>
          </a:p>
          <a:p>
            <a:pPr lvl="3">
              <a:lnSpc>
                <a:spcPct val="90000"/>
              </a:lnSpc>
              <a:buFontTx/>
              <a:buNone/>
            </a:pPr>
            <a:endParaRPr lang="en-US" sz="3200"/>
          </a:p>
          <a:p>
            <a:pPr lvl="3">
              <a:lnSpc>
                <a:spcPct val="90000"/>
              </a:lnSpc>
              <a:buClr>
                <a:schemeClr val="folHlink"/>
              </a:buClr>
              <a:buFont typeface="Wingdings" pitchFamily="2" charset="2"/>
              <a:buChar char="Ø"/>
            </a:pPr>
            <a:r>
              <a:rPr lang="en-US" sz="3200"/>
              <a:t>	Drilling</a:t>
            </a:r>
          </a:p>
          <a:p>
            <a:pPr lvl="3">
              <a:lnSpc>
                <a:spcPct val="90000"/>
              </a:lnSpc>
              <a:buClr>
                <a:schemeClr val="folHlink"/>
              </a:buClr>
              <a:buFont typeface="Wingdings" pitchFamily="2" charset="2"/>
              <a:buChar char="Ø"/>
            </a:pPr>
            <a:r>
              <a:rPr lang="en-US" sz="3200"/>
              <a:t>	Reaming</a:t>
            </a:r>
          </a:p>
          <a:p>
            <a:pPr lvl="3">
              <a:lnSpc>
                <a:spcPct val="90000"/>
              </a:lnSpc>
              <a:buClr>
                <a:schemeClr val="folHlink"/>
              </a:buClr>
              <a:buFont typeface="Wingdings" pitchFamily="2" charset="2"/>
              <a:buChar char="Ø"/>
            </a:pPr>
            <a:r>
              <a:rPr lang="en-US" sz="3200"/>
              <a:t>	Boring</a:t>
            </a:r>
          </a:p>
          <a:p>
            <a:pPr lvl="3">
              <a:lnSpc>
                <a:spcPct val="90000"/>
              </a:lnSpc>
              <a:buClr>
                <a:schemeClr val="folHlink"/>
              </a:buClr>
              <a:buFont typeface="Wingdings" pitchFamily="2" charset="2"/>
              <a:buChar char="Ø"/>
            </a:pPr>
            <a:r>
              <a:rPr lang="en-US" sz="3200"/>
              <a:t>	Counter boring</a:t>
            </a:r>
          </a:p>
          <a:p>
            <a:pPr lvl="3">
              <a:lnSpc>
                <a:spcPct val="90000"/>
              </a:lnSpc>
              <a:buClr>
                <a:schemeClr val="folHlink"/>
              </a:buClr>
              <a:buFont typeface="Wingdings" pitchFamily="2" charset="2"/>
              <a:buChar char="Ø"/>
            </a:pPr>
            <a:r>
              <a:rPr lang="en-US" sz="3200"/>
              <a:t>	Countersinking</a:t>
            </a:r>
          </a:p>
          <a:p>
            <a:pPr lvl="3">
              <a:lnSpc>
                <a:spcPct val="90000"/>
              </a:lnSpc>
              <a:buClr>
                <a:schemeClr val="folHlink"/>
              </a:buClr>
              <a:buFont typeface="Wingdings" pitchFamily="2" charset="2"/>
              <a:buChar char="Ø"/>
            </a:pPr>
            <a:r>
              <a:rPr lang="en-US" sz="3200"/>
              <a:t>	Tapping</a:t>
            </a:r>
            <a:endParaRPr lang="en-US"/>
          </a:p>
        </p:txBody>
      </p:sp>
      <p:sp>
        <p:nvSpPr>
          <p:cNvPr id="4" name="Slide Number Placeholder 3"/>
          <p:cNvSpPr>
            <a:spLocks noGrp="1"/>
          </p:cNvSpPr>
          <p:nvPr>
            <p:ph type="sldNum" sz="quarter" idx="12"/>
          </p:nvPr>
        </p:nvSpPr>
        <p:spPr/>
        <p:txBody>
          <a:bodyPr/>
          <a:lstStyle/>
          <a:p>
            <a:fld id="{683BAEB4-003A-4116-B382-E1626776E2CF}"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drill operations"/>
          <p:cNvPicPr>
            <a:picLocks noChangeAspect="1" noChangeArrowheads="1"/>
          </p:cNvPicPr>
          <p:nvPr/>
        </p:nvPicPr>
        <p:blipFill>
          <a:blip r:embed="rId2"/>
          <a:srcRect t="1488" b="2975"/>
          <a:stretch>
            <a:fillRect/>
          </a:stretch>
        </p:blipFill>
        <p:spPr bwMode="auto">
          <a:xfrm rot="21480000">
            <a:off x="838200" y="1528763"/>
            <a:ext cx="7924800" cy="5168900"/>
          </a:xfrm>
          <a:prstGeom prst="rect">
            <a:avLst/>
          </a:prstGeom>
          <a:noFill/>
        </p:spPr>
      </p:pic>
      <p:sp>
        <p:nvSpPr>
          <p:cNvPr id="12290" name="Rectangle 2"/>
          <p:cNvSpPr>
            <a:spLocks noGrp="1" noChangeArrowheads="1"/>
          </p:cNvSpPr>
          <p:nvPr>
            <p:ph type="title"/>
          </p:nvPr>
        </p:nvSpPr>
        <p:spPr>
          <a:xfrm>
            <a:off x="762000" y="533400"/>
            <a:ext cx="7772400" cy="1143000"/>
          </a:xfrm>
        </p:spPr>
        <p:txBody>
          <a:bodyPr/>
          <a:lstStyle/>
          <a:p>
            <a:r>
              <a:rPr lang="en-US"/>
              <a:t>Operations in drilling machine</a:t>
            </a:r>
          </a:p>
        </p:txBody>
      </p:sp>
      <p:sp>
        <p:nvSpPr>
          <p:cNvPr id="4" name="Slide Number Placeholder 3"/>
          <p:cNvSpPr>
            <a:spLocks noGrp="1"/>
          </p:cNvSpPr>
          <p:nvPr>
            <p:ph type="sldNum" sz="quarter" idx="12"/>
          </p:nvPr>
        </p:nvSpPr>
        <p:spPr/>
        <p:txBody>
          <a:bodyPr/>
          <a:lstStyle/>
          <a:p>
            <a:fld id="{683BAEB4-003A-4116-B382-E1626776E2CF}"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57200"/>
            <a:ext cx="7772400" cy="1143000"/>
          </a:xfrm>
        </p:spPr>
        <p:txBody>
          <a:bodyPr/>
          <a:lstStyle/>
          <a:p>
            <a:r>
              <a:rPr lang="en-US"/>
              <a:t>Operations in drilling machine</a:t>
            </a:r>
          </a:p>
        </p:txBody>
      </p:sp>
      <p:pic>
        <p:nvPicPr>
          <p:cNvPr id="30726" name="Picture 6"/>
          <p:cNvPicPr>
            <a:picLocks noGrp="1" noChangeAspect="1" noChangeArrowheads="1"/>
          </p:cNvPicPr>
          <p:nvPr>
            <p:ph sz="quarter" idx="1"/>
          </p:nvPr>
        </p:nvPicPr>
        <p:blipFill>
          <a:blip r:embed="rId2"/>
          <a:stretch>
            <a:fillRect/>
          </a:stretch>
        </p:blipFill>
        <p:spPr>
          <a:xfrm>
            <a:off x="2895838" y="2824035"/>
            <a:ext cx="3809524" cy="1819529"/>
          </a:xfrm>
          <a:noFill/>
          <a:ln/>
        </p:spPr>
      </p:pic>
      <p:sp>
        <p:nvSpPr>
          <p:cNvPr id="4" name="Slide Number Placeholder 3"/>
          <p:cNvSpPr>
            <a:spLocks noGrp="1"/>
          </p:cNvSpPr>
          <p:nvPr>
            <p:ph type="sldNum" sz="quarter" idx="12"/>
          </p:nvPr>
        </p:nvSpPr>
        <p:spPr/>
        <p:txBody>
          <a:bodyPr/>
          <a:lstStyle/>
          <a:p>
            <a:fld id="{683BAEB4-003A-4116-B382-E1626776E2CF}"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609600"/>
            <a:ext cx="7772400" cy="762000"/>
          </a:xfrm>
        </p:spPr>
        <p:txBody>
          <a:bodyPr/>
          <a:lstStyle/>
          <a:p>
            <a:r>
              <a:rPr lang="en-US"/>
              <a:t>Types of cutters</a:t>
            </a:r>
          </a:p>
        </p:txBody>
      </p:sp>
      <p:sp>
        <p:nvSpPr>
          <p:cNvPr id="18435" name="Rectangle 3"/>
          <p:cNvSpPr>
            <a:spLocks noGrp="1" noChangeArrowheads="1"/>
          </p:cNvSpPr>
          <p:nvPr>
            <p:ph sz="quarter" idx="1"/>
          </p:nvPr>
        </p:nvSpPr>
        <p:spPr>
          <a:xfrm>
            <a:off x="0" y="990600"/>
            <a:ext cx="9144000" cy="5867400"/>
          </a:xfrm>
          <a:noFill/>
          <a:ln/>
        </p:spPr>
        <p:txBody>
          <a:bodyPr/>
          <a:lstStyle/>
          <a:p>
            <a:pPr>
              <a:lnSpc>
                <a:spcPct val="90000"/>
              </a:lnSpc>
              <a:buFontTx/>
              <a:buNone/>
            </a:pPr>
            <a:r>
              <a:rPr lang="en-US">
                <a:solidFill>
                  <a:srgbClr val="FF99FF"/>
                </a:solidFill>
              </a:rPr>
              <a:t>Reamers :-</a:t>
            </a:r>
          </a:p>
          <a:p>
            <a:pPr>
              <a:lnSpc>
                <a:spcPct val="90000"/>
              </a:lnSpc>
              <a:buFontTx/>
              <a:buNone/>
            </a:pPr>
            <a:r>
              <a:rPr lang="en-US"/>
              <a:t>	Multi tooth cutting tool</a:t>
            </a:r>
          </a:p>
          <a:p>
            <a:pPr>
              <a:lnSpc>
                <a:spcPct val="90000"/>
              </a:lnSpc>
              <a:buFontTx/>
              <a:buNone/>
            </a:pPr>
            <a:r>
              <a:rPr lang="en-US"/>
              <a:t>	Accurate way of sizing and finishing the pre-existing hole. </a:t>
            </a:r>
          </a:p>
          <a:p>
            <a:pPr>
              <a:lnSpc>
                <a:spcPct val="90000"/>
              </a:lnSpc>
              <a:buFontTx/>
              <a:buNone/>
            </a:pPr>
            <a:r>
              <a:rPr lang="en-US"/>
              <a:t>	Accuracy of </a:t>
            </a:r>
            <a:r>
              <a:rPr lang="en-US">
                <a:sym typeface="Symbol" pitchFamily="18" charset="2"/>
              </a:rPr>
              <a:t>0.005mm can be achieved</a:t>
            </a:r>
          </a:p>
          <a:p>
            <a:pPr>
              <a:lnSpc>
                <a:spcPct val="90000"/>
              </a:lnSpc>
              <a:buFontTx/>
              <a:buNone/>
            </a:pPr>
            <a:endParaRPr lang="en-US">
              <a:sym typeface="Symbol" pitchFamily="18" charset="2"/>
            </a:endParaRPr>
          </a:p>
          <a:p>
            <a:pPr>
              <a:lnSpc>
                <a:spcPct val="90000"/>
              </a:lnSpc>
              <a:buFontTx/>
              <a:buNone/>
            </a:pPr>
            <a:r>
              <a:rPr lang="en-US">
                <a:solidFill>
                  <a:srgbClr val="FF99FF"/>
                </a:solidFill>
                <a:sym typeface="Symbol" pitchFamily="18" charset="2"/>
              </a:rPr>
              <a:t>Boring Tool:-</a:t>
            </a:r>
          </a:p>
          <a:p>
            <a:pPr>
              <a:lnSpc>
                <a:spcPct val="90000"/>
              </a:lnSpc>
              <a:buFontTx/>
              <a:buNone/>
            </a:pPr>
            <a:r>
              <a:rPr lang="en-US">
                <a:sym typeface="Symbol" pitchFamily="18" charset="2"/>
              </a:rPr>
              <a:t>	Single point cutting tool.</a:t>
            </a:r>
          </a:p>
          <a:p>
            <a:pPr>
              <a:lnSpc>
                <a:spcPct val="90000"/>
              </a:lnSpc>
              <a:buFontTx/>
              <a:buNone/>
            </a:pPr>
            <a:r>
              <a:rPr lang="en-US">
                <a:sym typeface="Symbol" pitchFamily="18" charset="2"/>
              </a:rPr>
              <a:t>	Boring tool is held in the boring bar which has the shank.</a:t>
            </a:r>
          </a:p>
          <a:p>
            <a:pPr>
              <a:lnSpc>
                <a:spcPct val="90000"/>
              </a:lnSpc>
              <a:buFontTx/>
              <a:buNone/>
            </a:pPr>
            <a:r>
              <a:rPr lang="en-US">
                <a:sym typeface="Symbol" pitchFamily="18" charset="2"/>
              </a:rPr>
              <a:t>	</a:t>
            </a:r>
            <a:r>
              <a:rPr lang="en-US"/>
              <a:t>Accuracy of </a:t>
            </a:r>
            <a:r>
              <a:rPr lang="en-US">
                <a:sym typeface="Symbol" pitchFamily="18" charset="2"/>
              </a:rPr>
              <a:t>0.005mm can be achieved.</a:t>
            </a:r>
            <a:endParaRPr lang="en-US"/>
          </a:p>
        </p:txBody>
      </p:sp>
      <p:sp>
        <p:nvSpPr>
          <p:cNvPr id="4" name="Slide Number Placeholder 3"/>
          <p:cNvSpPr>
            <a:spLocks noGrp="1"/>
          </p:cNvSpPr>
          <p:nvPr>
            <p:ph type="sldNum" sz="quarter" idx="12"/>
          </p:nvPr>
        </p:nvSpPr>
        <p:spPr/>
        <p:txBody>
          <a:bodyPr/>
          <a:lstStyle/>
          <a:p>
            <a:fld id="{683BAEB4-003A-4116-B382-E1626776E2CF}"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609600"/>
            <a:ext cx="7772400" cy="762000"/>
          </a:xfrm>
        </p:spPr>
        <p:txBody>
          <a:bodyPr/>
          <a:lstStyle/>
          <a:p>
            <a:r>
              <a:rPr lang="en-US"/>
              <a:t>Types of cutters</a:t>
            </a:r>
          </a:p>
        </p:txBody>
      </p:sp>
      <p:sp>
        <p:nvSpPr>
          <p:cNvPr id="19459" name="Rectangle 3"/>
          <p:cNvSpPr>
            <a:spLocks noGrp="1" noChangeArrowheads="1"/>
          </p:cNvSpPr>
          <p:nvPr>
            <p:ph sz="quarter" idx="1"/>
          </p:nvPr>
        </p:nvSpPr>
        <p:spPr>
          <a:xfrm>
            <a:off x="0" y="990600"/>
            <a:ext cx="9144000" cy="5867400"/>
          </a:xfrm>
        </p:spPr>
        <p:txBody>
          <a:bodyPr/>
          <a:lstStyle/>
          <a:p>
            <a:pPr>
              <a:buFontTx/>
              <a:buNone/>
            </a:pPr>
            <a:r>
              <a:rPr lang="en-US">
                <a:solidFill>
                  <a:srgbClr val="FF99FF"/>
                </a:solidFill>
              </a:rPr>
              <a:t>Countersinks :-</a:t>
            </a:r>
          </a:p>
          <a:p>
            <a:pPr>
              <a:buFontTx/>
              <a:buNone/>
            </a:pPr>
            <a:r>
              <a:rPr lang="en-US"/>
              <a:t>	Special angled cone shaped enlargement at the end of the hole</a:t>
            </a:r>
          </a:p>
          <a:p>
            <a:pPr>
              <a:buFontTx/>
              <a:buNone/>
            </a:pPr>
            <a:r>
              <a:rPr lang="en-US"/>
              <a:t>	Cutting edges at the end of conical surface.</a:t>
            </a:r>
          </a:p>
          <a:p>
            <a:pPr>
              <a:buFontTx/>
              <a:buNone/>
            </a:pPr>
            <a:r>
              <a:rPr lang="en-US"/>
              <a:t>	Cone angles of 60</a:t>
            </a:r>
            <a:r>
              <a:rPr lang="en-US">
                <a:cs typeface="Times New Roman" pitchFamily="18" charset="0"/>
              </a:rPr>
              <a:t>°</a:t>
            </a:r>
            <a:r>
              <a:rPr lang="en-US"/>
              <a:t>, 82</a:t>
            </a:r>
            <a:r>
              <a:rPr lang="en-US">
                <a:cs typeface="Times New Roman" pitchFamily="18" charset="0"/>
              </a:rPr>
              <a:t>°</a:t>
            </a:r>
            <a:r>
              <a:rPr lang="en-US"/>
              <a:t>, 90</a:t>
            </a:r>
            <a:r>
              <a:rPr lang="en-US">
                <a:cs typeface="Times New Roman" pitchFamily="18" charset="0"/>
              </a:rPr>
              <a:t>°</a:t>
            </a:r>
            <a:r>
              <a:rPr lang="en-US"/>
              <a:t>, 100</a:t>
            </a:r>
            <a:r>
              <a:rPr lang="en-US">
                <a:cs typeface="Times New Roman" pitchFamily="18" charset="0"/>
              </a:rPr>
              <a:t>°</a:t>
            </a:r>
            <a:r>
              <a:rPr lang="en-US"/>
              <a:t>, 110</a:t>
            </a:r>
            <a:r>
              <a:rPr lang="en-US">
                <a:cs typeface="Times New Roman" pitchFamily="18" charset="0"/>
              </a:rPr>
              <a:t>°</a:t>
            </a:r>
            <a:r>
              <a:rPr lang="en-US"/>
              <a:t>, 120</a:t>
            </a:r>
            <a:r>
              <a:rPr lang="en-US">
                <a:cs typeface="Times New Roman" pitchFamily="18" charset="0"/>
              </a:rPr>
              <a:t>°</a:t>
            </a:r>
          </a:p>
          <a:p>
            <a:pPr>
              <a:buFontTx/>
              <a:buNone/>
            </a:pPr>
            <a:endParaRPr lang="en-US">
              <a:sym typeface="Symbol" pitchFamily="18" charset="2"/>
            </a:endParaRPr>
          </a:p>
          <a:p>
            <a:pPr>
              <a:buFontTx/>
              <a:buNone/>
            </a:pPr>
            <a:r>
              <a:rPr lang="en-US">
                <a:solidFill>
                  <a:srgbClr val="FF99FF"/>
                </a:solidFill>
                <a:sym typeface="Symbol" pitchFamily="18" charset="2"/>
              </a:rPr>
              <a:t>Counter Bore Tool:-</a:t>
            </a:r>
          </a:p>
          <a:p>
            <a:pPr>
              <a:buFontTx/>
              <a:buNone/>
            </a:pPr>
            <a:r>
              <a:rPr lang="en-US">
                <a:sym typeface="Symbol" pitchFamily="18" charset="2"/>
              </a:rPr>
              <a:t>	Special cutters uses a pilot to guide the cutting action .</a:t>
            </a:r>
          </a:p>
          <a:p>
            <a:pPr>
              <a:buFontTx/>
              <a:buNone/>
            </a:pPr>
            <a:r>
              <a:rPr lang="en-US">
                <a:sym typeface="Symbol" pitchFamily="18" charset="2"/>
              </a:rPr>
              <a:t>	Accommodates the heads of bolts.</a:t>
            </a:r>
          </a:p>
        </p:txBody>
      </p:sp>
      <p:sp>
        <p:nvSpPr>
          <p:cNvPr id="4" name="Slide Number Placeholder 3"/>
          <p:cNvSpPr>
            <a:spLocks noGrp="1"/>
          </p:cNvSpPr>
          <p:nvPr>
            <p:ph type="sldNum" sz="quarter" idx="12"/>
          </p:nvPr>
        </p:nvSpPr>
        <p:spPr/>
        <p:txBody>
          <a:bodyPr/>
          <a:lstStyle/>
          <a:p>
            <a:fld id="{683BAEB4-003A-4116-B382-E1626776E2CF}"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685800"/>
            <a:ext cx="7772400" cy="762000"/>
          </a:xfrm>
        </p:spPr>
        <p:txBody>
          <a:bodyPr/>
          <a:lstStyle/>
          <a:p>
            <a:r>
              <a:rPr lang="en-US"/>
              <a:t>Counter bore and spot facing</a:t>
            </a:r>
          </a:p>
        </p:txBody>
      </p:sp>
      <p:pic>
        <p:nvPicPr>
          <p:cNvPr id="17413" name="Picture 5" descr="counter boring &amp; facing"/>
          <p:cNvPicPr>
            <a:picLocks noChangeAspect="1" noChangeArrowheads="1"/>
          </p:cNvPicPr>
          <p:nvPr/>
        </p:nvPicPr>
        <p:blipFill>
          <a:blip r:embed="rId2"/>
          <a:srcRect/>
          <a:stretch>
            <a:fillRect/>
          </a:stretch>
        </p:blipFill>
        <p:spPr bwMode="auto">
          <a:xfrm>
            <a:off x="304800" y="1295400"/>
            <a:ext cx="8839200" cy="5562600"/>
          </a:xfrm>
          <a:prstGeom prst="rect">
            <a:avLst/>
          </a:prstGeom>
          <a:noFill/>
        </p:spPr>
      </p:pic>
      <p:sp>
        <p:nvSpPr>
          <p:cNvPr id="4" name="Slide Number Placeholder 3"/>
          <p:cNvSpPr>
            <a:spLocks noGrp="1"/>
          </p:cNvSpPr>
          <p:nvPr>
            <p:ph type="sldNum" sz="quarter" idx="12"/>
          </p:nvPr>
        </p:nvSpPr>
        <p:spPr/>
        <p:txBody>
          <a:bodyPr/>
          <a:lstStyle/>
          <a:p>
            <a:fld id="{683BAEB4-003A-4116-B382-E1626776E2CF}"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533400"/>
            <a:ext cx="7772400" cy="762000"/>
          </a:xfrm>
        </p:spPr>
        <p:txBody>
          <a:bodyPr/>
          <a:lstStyle/>
          <a:p>
            <a:r>
              <a:rPr lang="en-US"/>
              <a:t>Types of cutters</a:t>
            </a:r>
          </a:p>
        </p:txBody>
      </p:sp>
      <p:sp>
        <p:nvSpPr>
          <p:cNvPr id="20483" name="Rectangle 3"/>
          <p:cNvSpPr>
            <a:spLocks noGrp="1" noChangeArrowheads="1"/>
          </p:cNvSpPr>
          <p:nvPr>
            <p:ph sz="quarter" idx="1"/>
          </p:nvPr>
        </p:nvSpPr>
        <p:spPr>
          <a:xfrm>
            <a:off x="0" y="1371600"/>
            <a:ext cx="9144000" cy="5867400"/>
          </a:xfrm>
        </p:spPr>
        <p:txBody>
          <a:bodyPr/>
          <a:lstStyle/>
          <a:p>
            <a:pPr>
              <a:buFontTx/>
              <a:buNone/>
            </a:pPr>
            <a:r>
              <a:rPr lang="en-US">
                <a:solidFill>
                  <a:srgbClr val="FF99FF"/>
                </a:solidFill>
              </a:rPr>
              <a:t>Combined Countersinks and central drill :-</a:t>
            </a:r>
          </a:p>
          <a:p>
            <a:pPr>
              <a:buFontTx/>
              <a:buNone/>
            </a:pPr>
            <a:r>
              <a:rPr lang="en-US"/>
              <a:t>	Special drilling tool to start the hole accurately.</a:t>
            </a:r>
          </a:p>
          <a:p>
            <a:pPr>
              <a:buFontTx/>
              <a:buNone/>
            </a:pPr>
            <a:r>
              <a:rPr lang="en-US"/>
              <a:t>	At the end it makes countersinks in the work piece.</a:t>
            </a:r>
          </a:p>
          <a:p>
            <a:pPr>
              <a:buFontTx/>
              <a:buNone/>
            </a:pPr>
            <a:r>
              <a:rPr lang="en-US">
                <a:solidFill>
                  <a:srgbClr val="FF99FF"/>
                </a:solidFill>
              </a:rPr>
              <a:t>Gun drill :-</a:t>
            </a:r>
          </a:p>
          <a:p>
            <a:pPr>
              <a:spcBef>
                <a:spcPct val="50000"/>
              </a:spcBef>
              <a:buFontTx/>
              <a:buNone/>
            </a:pPr>
            <a:r>
              <a:rPr lang="en-US"/>
              <a:t>	Machining of lengthy holes with less feed rates.</a:t>
            </a:r>
          </a:p>
          <a:p>
            <a:pPr>
              <a:spcBef>
                <a:spcPct val="50000"/>
              </a:spcBef>
              <a:buFontTx/>
              <a:buNone/>
            </a:pPr>
            <a:r>
              <a:rPr lang="en-US"/>
              <a:t>	To overcome the heating and short life of the normal drill tool</a:t>
            </a:r>
          </a:p>
          <a:p>
            <a:pPr>
              <a:buFontTx/>
              <a:buNone/>
            </a:pPr>
            <a:endParaRPr lang="en-US"/>
          </a:p>
          <a:p>
            <a:pPr>
              <a:buFontTx/>
              <a:buNone/>
            </a:pPr>
            <a:endParaRPr lang="en-US">
              <a:sym typeface="Symbol" pitchFamily="18" charset="2"/>
            </a:endParaRPr>
          </a:p>
        </p:txBody>
      </p:sp>
      <p:sp>
        <p:nvSpPr>
          <p:cNvPr id="4" name="Slide Number Placeholder 3"/>
          <p:cNvSpPr>
            <a:spLocks noGrp="1"/>
          </p:cNvSpPr>
          <p:nvPr>
            <p:ph type="sldNum" sz="quarter" idx="12"/>
          </p:nvPr>
        </p:nvSpPr>
        <p:spPr/>
        <p:txBody>
          <a:bodyPr/>
          <a:lstStyle/>
          <a:p>
            <a:fld id="{683BAEB4-003A-4116-B382-E1626776E2CF}"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4"/>
          <p:cNvSpPr>
            <a:spLocks noGrp="1"/>
          </p:cNvSpPr>
          <p:nvPr>
            <p:ph type="ftr" sz="quarter" idx="11"/>
          </p:nvPr>
        </p:nvSpPr>
        <p:spPr>
          <a:noFill/>
        </p:spPr>
        <p:txBody>
          <a:bodyPr/>
          <a:lstStyle/>
          <a:p>
            <a:r>
              <a:rPr lang="en-US" altLang="en-US" smtClean="0"/>
              <a:t>Dept.Mechanical Engg.PC Poly</a:t>
            </a:r>
          </a:p>
        </p:txBody>
      </p:sp>
      <p:sp>
        <p:nvSpPr>
          <p:cNvPr id="6148" name="Slide Number Placeholder 5"/>
          <p:cNvSpPr>
            <a:spLocks noGrp="1"/>
          </p:cNvSpPr>
          <p:nvPr>
            <p:ph type="sldNum" sz="quarter" idx="12"/>
          </p:nvPr>
        </p:nvSpPr>
        <p:spPr>
          <a:noFill/>
        </p:spPr>
        <p:txBody>
          <a:bodyPr/>
          <a:lstStyle/>
          <a:p>
            <a:fld id="{9AFE73E7-2395-40A9-B5E3-2BF766B9BCDA}" type="slidenum">
              <a:rPr lang="en-US" altLang="en-US" smtClean="0"/>
              <a:pPr/>
              <a:t>5</a:t>
            </a:fld>
            <a:endParaRPr lang="en-US" altLang="en-US" smtClean="0"/>
          </a:p>
        </p:txBody>
      </p:sp>
      <p:sp>
        <p:nvSpPr>
          <p:cNvPr id="6149" name="Rectangle 2"/>
          <p:cNvSpPr>
            <a:spLocks noGrp="1" noChangeArrowheads="1"/>
          </p:cNvSpPr>
          <p:nvPr>
            <p:ph type="title"/>
          </p:nvPr>
        </p:nvSpPr>
        <p:spPr/>
        <p:txBody>
          <a:bodyPr/>
          <a:lstStyle/>
          <a:p>
            <a:pPr eaLnBrk="1" hangingPunct="1"/>
            <a:r>
              <a:rPr lang="en-US" altLang="en-US" smtClean="0"/>
              <a:t>Manufacturing Operations</a:t>
            </a:r>
          </a:p>
        </p:txBody>
      </p:sp>
      <p:sp>
        <p:nvSpPr>
          <p:cNvPr id="138243" name="Rectangle 3"/>
          <p:cNvSpPr>
            <a:spLocks noGrp="1" noChangeArrowheads="1"/>
          </p:cNvSpPr>
          <p:nvPr>
            <p:ph type="body" idx="1"/>
          </p:nvPr>
        </p:nvSpPr>
        <p:spPr/>
        <p:txBody>
          <a:bodyPr/>
          <a:lstStyle/>
          <a:p>
            <a:pPr eaLnBrk="1" hangingPunct="1"/>
            <a:r>
              <a:rPr lang="en-US" altLang="en-US" smtClean="0"/>
              <a:t>Four classes of Processing Operations:</a:t>
            </a:r>
          </a:p>
          <a:p>
            <a:pPr lvl="1" eaLnBrk="1" hangingPunct="1"/>
            <a:r>
              <a:rPr lang="en-US" altLang="en-US" smtClean="0"/>
              <a:t>Solidification Processes</a:t>
            </a:r>
          </a:p>
          <a:p>
            <a:pPr lvl="1" eaLnBrk="1" hangingPunct="1"/>
            <a:r>
              <a:rPr lang="en-US" altLang="en-US" smtClean="0"/>
              <a:t>Particulate Processes</a:t>
            </a:r>
          </a:p>
          <a:p>
            <a:pPr lvl="1" eaLnBrk="1" hangingPunct="1"/>
            <a:r>
              <a:rPr lang="en-US" altLang="en-US" smtClean="0"/>
              <a:t>Deformation Processes</a:t>
            </a:r>
          </a:p>
          <a:p>
            <a:pPr lvl="1" eaLnBrk="1" hangingPunct="1"/>
            <a:r>
              <a:rPr lang="en-US" altLang="en-US" b="1" i="1" smtClean="0">
                <a:solidFill>
                  <a:schemeClr val="bg2"/>
                </a:solidFill>
              </a:rPr>
              <a:t>Material Removal Processes</a:t>
            </a:r>
          </a:p>
          <a:p>
            <a:pPr eaLnBrk="1" hangingPunct="1"/>
            <a:r>
              <a:rPr lang="en-US" altLang="en-US" smtClean="0"/>
              <a:t>Two classes of Assembly Operations:</a:t>
            </a:r>
          </a:p>
          <a:p>
            <a:pPr lvl="1" eaLnBrk="1" hangingPunct="1"/>
            <a:r>
              <a:rPr lang="en-US" altLang="en-US" smtClean="0"/>
              <a:t>Mechanical Assembly</a:t>
            </a:r>
          </a:p>
          <a:p>
            <a:pPr lvl="1" eaLnBrk="1" hangingPunct="1"/>
            <a:r>
              <a:rPr lang="en-US" altLang="en-US" smtClean="0"/>
              <a:t>Joining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82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824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8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Types of cutters</a:t>
            </a:r>
          </a:p>
        </p:txBody>
      </p:sp>
      <p:sp>
        <p:nvSpPr>
          <p:cNvPr id="25603" name="Rectangle 3"/>
          <p:cNvSpPr>
            <a:spLocks noGrp="1" noChangeArrowheads="1"/>
          </p:cNvSpPr>
          <p:nvPr>
            <p:ph type="body" sz="half" idx="1"/>
          </p:nvPr>
        </p:nvSpPr>
        <p:spPr/>
        <p:txBody>
          <a:bodyPr/>
          <a:lstStyle/>
          <a:p>
            <a:pPr>
              <a:spcBef>
                <a:spcPct val="50000"/>
              </a:spcBef>
              <a:buFontTx/>
              <a:buNone/>
            </a:pPr>
            <a:r>
              <a:rPr lang="en-US" sz="2400">
                <a:solidFill>
                  <a:srgbClr val="FF99FF"/>
                </a:solidFill>
                <a:sym typeface="Symbol" pitchFamily="18" charset="2"/>
              </a:rPr>
              <a:t>Tapping:-</a:t>
            </a:r>
          </a:p>
          <a:p>
            <a:pPr>
              <a:spcBef>
                <a:spcPct val="50000"/>
              </a:spcBef>
              <a:buFontTx/>
              <a:buNone/>
            </a:pPr>
            <a:r>
              <a:rPr lang="en-US" sz="2400">
                <a:sym typeface="Symbol" pitchFamily="18" charset="2"/>
              </a:rPr>
              <a:t>	For cutting internal thread</a:t>
            </a:r>
          </a:p>
          <a:p>
            <a:pPr>
              <a:spcBef>
                <a:spcPct val="50000"/>
              </a:spcBef>
              <a:buFontTx/>
              <a:buNone/>
            </a:pPr>
            <a:r>
              <a:rPr lang="en-US" sz="2400">
                <a:sym typeface="Symbol" pitchFamily="18" charset="2"/>
              </a:rPr>
              <a:t>	Multi cutting edge tool.</a:t>
            </a:r>
          </a:p>
          <a:p>
            <a:pPr>
              <a:spcBef>
                <a:spcPct val="50000"/>
              </a:spcBef>
              <a:buFontTx/>
              <a:buNone/>
            </a:pPr>
            <a:r>
              <a:rPr lang="en-US" sz="2400">
                <a:sym typeface="Symbol" pitchFamily="18" charset="2"/>
              </a:rPr>
              <a:t>	Tapping is performed either by hand or by machine.</a:t>
            </a:r>
          </a:p>
          <a:p>
            <a:pPr>
              <a:spcBef>
                <a:spcPct val="50000"/>
              </a:spcBef>
              <a:buFontTx/>
              <a:buNone/>
            </a:pPr>
            <a:r>
              <a:rPr lang="en-US" sz="2400">
                <a:sym typeface="Symbol" pitchFamily="18" charset="2"/>
              </a:rPr>
              <a:t>	Minor dia of the thread is drilled and then tapping is done.</a:t>
            </a:r>
          </a:p>
        </p:txBody>
      </p:sp>
      <p:graphicFrame>
        <p:nvGraphicFramePr>
          <p:cNvPr id="25606" name="Object 6"/>
          <p:cNvGraphicFramePr>
            <a:graphicFrameLocks noChangeAspect="1"/>
          </p:cNvGraphicFramePr>
          <p:nvPr>
            <p:ph sz="half" idx="2"/>
          </p:nvPr>
        </p:nvGraphicFramePr>
        <p:xfrm>
          <a:off x="4648200" y="1941513"/>
          <a:ext cx="4038600" cy="3843337"/>
        </p:xfrm>
        <a:graphic>
          <a:graphicData uri="http://schemas.openxmlformats.org/presentationml/2006/ole">
            <p:oleObj spid="_x0000_s2050" name="Bitmap Image" r:id="rId3" imgW="6095238" imgH="5800000" progId="PBrush">
              <p:embed/>
            </p:oleObj>
          </a:graphicData>
        </a:graphic>
      </p:graphicFrame>
      <p:sp>
        <p:nvSpPr>
          <p:cNvPr id="5" name="Slide Number Placeholder 4"/>
          <p:cNvSpPr>
            <a:spLocks noGrp="1"/>
          </p:cNvSpPr>
          <p:nvPr>
            <p:ph type="sldNum" sz="quarter" idx="12"/>
          </p:nvPr>
        </p:nvSpPr>
        <p:spPr/>
        <p:txBody>
          <a:bodyPr/>
          <a:lstStyle/>
          <a:p>
            <a:fld id="{5349FB83-59FC-4A8B-947B-0AA3BACB8C4D}"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09600"/>
            <a:ext cx="8229600" cy="1143000"/>
          </a:xfrm>
        </p:spPr>
        <p:txBody>
          <a:bodyPr/>
          <a:lstStyle/>
          <a:p>
            <a:r>
              <a:rPr lang="en-US"/>
              <a:t>Work Holding Devices</a:t>
            </a:r>
          </a:p>
        </p:txBody>
      </p:sp>
      <p:sp>
        <p:nvSpPr>
          <p:cNvPr id="26627" name="Rectangle 3"/>
          <p:cNvSpPr>
            <a:spLocks noGrp="1" noChangeArrowheads="1"/>
          </p:cNvSpPr>
          <p:nvPr>
            <p:ph type="body" sz="half" idx="1"/>
          </p:nvPr>
        </p:nvSpPr>
        <p:spPr/>
        <p:txBody>
          <a:bodyPr/>
          <a:lstStyle/>
          <a:p>
            <a:r>
              <a:rPr lang="en-US" sz="2800"/>
              <a:t>1. Machine Table Vice</a:t>
            </a:r>
          </a:p>
        </p:txBody>
      </p:sp>
      <p:pic>
        <p:nvPicPr>
          <p:cNvPr id="26632" name="Picture 8"/>
          <p:cNvPicPr>
            <a:picLocks noGrp="1" noChangeAspect="1" noChangeArrowheads="1"/>
          </p:cNvPicPr>
          <p:nvPr>
            <p:ph sz="half" idx="2"/>
          </p:nvPr>
        </p:nvPicPr>
        <p:blipFill>
          <a:blip r:embed="rId2"/>
          <a:srcRect/>
          <a:stretch>
            <a:fillRect/>
          </a:stretch>
        </p:blipFill>
        <p:spPr>
          <a:xfrm>
            <a:off x="2438400" y="2971800"/>
            <a:ext cx="4140200" cy="2351088"/>
          </a:xfrm>
          <a:noFill/>
          <a:ln/>
        </p:spPr>
      </p:pic>
      <p:sp>
        <p:nvSpPr>
          <p:cNvPr id="5" name="Slide Number Placeholder 4"/>
          <p:cNvSpPr>
            <a:spLocks noGrp="1"/>
          </p:cNvSpPr>
          <p:nvPr>
            <p:ph type="sldNum" sz="quarter" idx="12"/>
          </p:nvPr>
        </p:nvSpPr>
        <p:spPr/>
        <p:txBody>
          <a:bodyPr/>
          <a:lstStyle/>
          <a:p>
            <a:fld id="{5349FB83-59FC-4A8B-947B-0AA3BACB8C4D}"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533400" y="609600"/>
            <a:ext cx="7772400" cy="1143000"/>
          </a:xfrm>
          <a:noFill/>
          <a:ln/>
        </p:spPr>
        <p:txBody>
          <a:bodyPr lIns="92075" tIns="46038" rIns="92075" bIns="46038"/>
          <a:lstStyle/>
          <a:p>
            <a:r>
              <a:rPr lang="en-US"/>
              <a:t>Work Holding Devices</a:t>
            </a:r>
          </a:p>
        </p:txBody>
      </p:sp>
      <p:sp>
        <p:nvSpPr>
          <p:cNvPr id="27651" name="Rectangle 3"/>
          <p:cNvSpPr>
            <a:spLocks noGrp="1" noChangeArrowheads="1"/>
          </p:cNvSpPr>
          <p:nvPr>
            <p:ph sz="quarter" idx="1"/>
          </p:nvPr>
        </p:nvSpPr>
        <p:spPr>
          <a:xfrm>
            <a:off x="457200" y="1905000"/>
            <a:ext cx="3124200" cy="3962400"/>
          </a:xfrm>
        </p:spPr>
        <p:txBody>
          <a:bodyPr/>
          <a:lstStyle/>
          <a:p>
            <a:r>
              <a:rPr lang="en-US"/>
              <a:t>Step Blocks</a:t>
            </a:r>
          </a:p>
          <a:p>
            <a:r>
              <a:rPr lang="en-US"/>
              <a:t>Clamps</a:t>
            </a:r>
          </a:p>
          <a:p>
            <a:r>
              <a:rPr lang="en-US"/>
              <a:t>V-Blocks</a:t>
            </a:r>
          </a:p>
          <a:p>
            <a:r>
              <a:rPr lang="en-US"/>
              <a:t>Angles</a:t>
            </a:r>
          </a:p>
          <a:p>
            <a:r>
              <a:rPr lang="en-US"/>
              <a:t>Jigs</a:t>
            </a:r>
          </a:p>
          <a:p>
            <a:r>
              <a:rPr lang="en-US"/>
              <a:t>T- Slots Bolt</a:t>
            </a:r>
          </a:p>
        </p:txBody>
      </p:sp>
      <p:pic>
        <p:nvPicPr>
          <p:cNvPr id="27652" name="Picture 4" descr="Work holding"/>
          <p:cNvPicPr>
            <a:picLocks noChangeAspect="1" noChangeArrowheads="1"/>
          </p:cNvPicPr>
          <p:nvPr/>
        </p:nvPicPr>
        <p:blipFill>
          <a:blip r:embed="rId2"/>
          <a:srcRect b="65671"/>
          <a:stretch>
            <a:fillRect/>
          </a:stretch>
        </p:blipFill>
        <p:spPr bwMode="auto">
          <a:xfrm>
            <a:off x="4114800" y="1905000"/>
            <a:ext cx="4700588" cy="4114800"/>
          </a:xfrm>
          <a:prstGeom prst="rect">
            <a:avLst/>
          </a:prstGeom>
          <a:noFill/>
        </p:spPr>
      </p:pic>
      <p:sp>
        <p:nvSpPr>
          <p:cNvPr id="5" name="Slide Number Placeholder 4"/>
          <p:cNvSpPr>
            <a:spLocks noGrp="1"/>
          </p:cNvSpPr>
          <p:nvPr>
            <p:ph type="sldNum" sz="quarter" idx="12"/>
          </p:nvPr>
        </p:nvSpPr>
        <p:spPr/>
        <p:txBody>
          <a:bodyPr/>
          <a:lstStyle/>
          <a:p>
            <a:fld id="{683BAEB4-003A-4116-B382-E1626776E2CF}"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81000"/>
            <a:ext cx="7772400" cy="1143000"/>
          </a:xfrm>
        </p:spPr>
        <p:txBody>
          <a:bodyPr/>
          <a:lstStyle/>
          <a:p>
            <a:r>
              <a:rPr lang="en-US"/>
              <a:t>Definitions</a:t>
            </a:r>
          </a:p>
        </p:txBody>
      </p:sp>
      <p:sp>
        <p:nvSpPr>
          <p:cNvPr id="22531" name="Rectangle 3"/>
          <p:cNvSpPr>
            <a:spLocks noGrp="1" noChangeArrowheads="1"/>
          </p:cNvSpPr>
          <p:nvPr>
            <p:ph sz="quarter" idx="1"/>
          </p:nvPr>
        </p:nvSpPr>
        <p:spPr>
          <a:xfrm>
            <a:off x="0" y="1143000"/>
            <a:ext cx="9601200" cy="6019800"/>
          </a:xfrm>
        </p:spPr>
        <p:txBody>
          <a:bodyPr/>
          <a:lstStyle/>
          <a:p>
            <a:pPr>
              <a:lnSpc>
                <a:spcPct val="90000"/>
              </a:lnSpc>
            </a:pPr>
            <a:r>
              <a:rPr lang="en-US">
                <a:solidFill>
                  <a:srgbClr val="FF99FF"/>
                </a:solidFill>
              </a:rPr>
              <a:t>Cutting Speed (v):-</a:t>
            </a:r>
          </a:p>
          <a:p>
            <a:pPr lvl="1">
              <a:lnSpc>
                <a:spcPct val="90000"/>
              </a:lnSpc>
              <a:buFontTx/>
              <a:buNone/>
            </a:pPr>
            <a:r>
              <a:rPr lang="en-US"/>
              <a:t>	It’s the peripheral speed of the drill</a:t>
            </a:r>
          </a:p>
          <a:p>
            <a:pPr lvl="1">
              <a:lnSpc>
                <a:spcPct val="90000"/>
              </a:lnSpc>
              <a:buFontTx/>
              <a:buNone/>
            </a:pPr>
            <a:r>
              <a:rPr lang="en-US"/>
              <a:t>			v = </a:t>
            </a:r>
            <a:r>
              <a:rPr lang="en-US">
                <a:sym typeface="Symbol" pitchFamily="18" charset="2"/>
              </a:rPr>
              <a:t>*D*N  where</a:t>
            </a:r>
          </a:p>
          <a:p>
            <a:pPr lvl="1">
              <a:lnSpc>
                <a:spcPct val="90000"/>
              </a:lnSpc>
              <a:buFontTx/>
              <a:buNone/>
            </a:pPr>
            <a:r>
              <a:rPr lang="en-US">
                <a:sym typeface="Symbol" pitchFamily="18" charset="2"/>
              </a:rPr>
              <a:t>			D =  dia of the drill in m</a:t>
            </a:r>
          </a:p>
          <a:p>
            <a:pPr lvl="1">
              <a:lnSpc>
                <a:spcPct val="90000"/>
              </a:lnSpc>
              <a:buFontTx/>
              <a:buNone/>
            </a:pPr>
            <a:r>
              <a:rPr lang="en-US">
                <a:sym typeface="Symbol" pitchFamily="18" charset="2"/>
              </a:rPr>
              <a:t>			N = Speed of rotation in rpm</a:t>
            </a:r>
          </a:p>
          <a:p>
            <a:pPr lvl="1">
              <a:lnSpc>
                <a:spcPct val="90000"/>
              </a:lnSpc>
              <a:buFontTx/>
              <a:buNone/>
            </a:pPr>
            <a:r>
              <a:rPr lang="en-US" sz="3200">
                <a:solidFill>
                  <a:srgbClr val="FF99FF"/>
                </a:solidFill>
                <a:sym typeface="Symbol" pitchFamily="18" charset="2"/>
              </a:rPr>
              <a:t>Feed Rate (f):-</a:t>
            </a:r>
          </a:p>
          <a:p>
            <a:pPr lvl="1">
              <a:lnSpc>
                <a:spcPct val="90000"/>
              </a:lnSpc>
              <a:buFontTx/>
              <a:buNone/>
            </a:pPr>
            <a:r>
              <a:rPr lang="en-US">
                <a:sym typeface="Symbol" pitchFamily="18" charset="2"/>
              </a:rPr>
              <a:t>	It’s the movement of drill along the axis (rpm)</a:t>
            </a:r>
          </a:p>
          <a:p>
            <a:pPr lvl="1">
              <a:lnSpc>
                <a:spcPct val="90000"/>
              </a:lnSpc>
              <a:buFontTx/>
              <a:buNone/>
            </a:pPr>
            <a:r>
              <a:rPr lang="en-US" sz="3200">
                <a:solidFill>
                  <a:srgbClr val="FF99FF"/>
                </a:solidFill>
                <a:sym typeface="Symbol" pitchFamily="18" charset="2"/>
              </a:rPr>
              <a:t>Depth of Cut (d):-</a:t>
            </a:r>
          </a:p>
          <a:p>
            <a:pPr lvl="1">
              <a:lnSpc>
                <a:spcPct val="90000"/>
              </a:lnSpc>
              <a:buFontTx/>
              <a:buNone/>
            </a:pPr>
            <a:r>
              <a:rPr lang="en-US">
                <a:sym typeface="Symbol" pitchFamily="18" charset="2"/>
              </a:rPr>
              <a:t>	The distance from the machined surface to the drill axis</a:t>
            </a:r>
          </a:p>
          <a:p>
            <a:pPr lvl="1">
              <a:lnSpc>
                <a:spcPct val="90000"/>
              </a:lnSpc>
              <a:buFontTx/>
              <a:buNone/>
            </a:pPr>
            <a:r>
              <a:rPr lang="en-US">
                <a:sym typeface="Symbol" pitchFamily="18" charset="2"/>
              </a:rPr>
              <a:t>			d = D / 2</a:t>
            </a:r>
          </a:p>
        </p:txBody>
      </p:sp>
      <p:sp>
        <p:nvSpPr>
          <p:cNvPr id="4" name="Slide Number Placeholder 3"/>
          <p:cNvSpPr>
            <a:spLocks noGrp="1"/>
          </p:cNvSpPr>
          <p:nvPr>
            <p:ph type="sldNum" sz="quarter" idx="12"/>
          </p:nvPr>
        </p:nvSpPr>
        <p:spPr/>
        <p:txBody>
          <a:bodyPr/>
          <a:lstStyle/>
          <a:p>
            <a:fld id="{683BAEB4-003A-4116-B382-E1626776E2CF}"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sz="quarter" idx="1"/>
          </p:nvPr>
        </p:nvSpPr>
        <p:spPr>
          <a:xfrm>
            <a:off x="76200" y="1066800"/>
            <a:ext cx="9067800" cy="5638800"/>
          </a:xfrm>
        </p:spPr>
        <p:txBody>
          <a:bodyPr/>
          <a:lstStyle/>
          <a:p>
            <a:pPr lvl="1">
              <a:buFontTx/>
              <a:buNone/>
            </a:pPr>
            <a:r>
              <a:rPr lang="en-US" sz="3600">
                <a:solidFill>
                  <a:srgbClr val="FF99FF"/>
                </a:solidFill>
                <a:sym typeface="Symbol" pitchFamily="18" charset="2"/>
              </a:rPr>
              <a:t>Material Removal Rate:-</a:t>
            </a:r>
          </a:p>
          <a:p>
            <a:pPr lvl="1">
              <a:buFontTx/>
              <a:buNone/>
            </a:pPr>
            <a:r>
              <a:rPr lang="en-US">
                <a:sym typeface="Symbol" pitchFamily="18" charset="2"/>
              </a:rPr>
              <a:t>	It’s the volume of material removed by the drill per unit time</a:t>
            </a:r>
          </a:p>
          <a:p>
            <a:pPr lvl="1">
              <a:buFontTx/>
              <a:buNone/>
            </a:pPr>
            <a:r>
              <a:rPr lang="en-US">
                <a:sym typeface="Symbol" pitchFamily="18" charset="2"/>
              </a:rPr>
              <a:t>			MRR = ( D</a:t>
            </a:r>
            <a:r>
              <a:rPr lang="en-US" baseline="30000">
                <a:sym typeface="Symbol" pitchFamily="18" charset="2"/>
              </a:rPr>
              <a:t>2</a:t>
            </a:r>
            <a:r>
              <a:rPr lang="en-US">
                <a:sym typeface="Symbol" pitchFamily="18" charset="2"/>
              </a:rPr>
              <a:t> / 4) * f * N  mm</a:t>
            </a:r>
            <a:r>
              <a:rPr lang="en-US" baseline="30000">
                <a:sym typeface="Symbol" pitchFamily="18" charset="2"/>
              </a:rPr>
              <a:t>3</a:t>
            </a:r>
            <a:r>
              <a:rPr lang="en-US">
                <a:sym typeface="Symbol" pitchFamily="18" charset="2"/>
              </a:rPr>
              <a:t> / min</a:t>
            </a:r>
          </a:p>
          <a:p>
            <a:pPr lvl="1">
              <a:buFontTx/>
              <a:buNone/>
            </a:pPr>
            <a:endParaRPr lang="en-US">
              <a:sym typeface="Symbol" pitchFamily="18" charset="2"/>
            </a:endParaRPr>
          </a:p>
          <a:p>
            <a:pPr lvl="1">
              <a:buFontTx/>
              <a:buNone/>
            </a:pPr>
            <a:r>
              <a:rPr lang="en-US" sz="3600">
                <a:solidFill>
                  <a:srgbClr val="FF99FF"/>
                </a:solidFill>
                <a:sym typeface="Symbol" pitchFamily="18" charset="2"/>
              </a:rPr>
              <a:t>Machining Time (T) :-</a:t>
            </a:r>
          </a:p>
          <a:p>
            <a:pPr lvl="1">
              <a:buFontTx/>
              <a:buNone/>
            </a:pPr>
            <a:r>
              <a:rPr lang="en-US">
                <a:sym typeface="Symbol" pitchFamily="18" charset="2"/>
              </a:rPr>
              <a:t>	It depends upon the length (l) of the hole to be drilled , to the Speed (N) and feed (f) of the drill</a:t>
            </a:r>
          </a:p>
          <a:p>
            <a:pPr lvl="1">
              <a:buFontTx/>
              <a:buNone/>
            </a:pPr>
            <a:r>
              <a:rPr lang="en-US">
                <a:sym typeface="Symbol" pitchFamily="18" charset="2"/>
              </a:rPr>
              <a:t>			t = L / f N min</a:t>
            </a:r>
          </a:p>
          <a:p>
            <a:endParaRPr lang="en-US"/>
          </a:p>
        </p:txBody>
      </p:sp>
      <p:sp>
        <p:nvSpPr>
          <p:cNvPr id="3" name="Slide Number Placeholder 2"/>
          <p:cNvSpPr>
            <a:spLocks noGrp="1"/>
          </p:cNvSpPr>
          <p:nvPr>
            <p:ph type="sldNum" sz="quarter" idx="12"/>
          </p:nvPr>
        </p:nvSpPr>
        <p:spPr/>
        <p:txBody>
          <a:bodyPr/>
          <a:lstStyle/>
          <a:p>
            <a:fld id="{683BAEB4-003A-4116-B382-E1626776E2CF}" type="slidenum">
              <a:rPr lang="en-US" smtClean="0"/>
              <a:pPr/>
              <a:t>54</a:t>
            </a:fld>
            <a:endParaRPr lang="en-US"/>
          </a:p>
        </p:txBody>
      </p:sp>
      <p:sp>
        <p:nvSpPr>
          <p:cNvPr id="4" name="Footer Placeholder 3"/>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686800" cy="1143000"/>
          </a:xfrm>
        </p:spPr>
        <p:txBody>
          <a:bodyPr/>
          <a:lstStyle/>
          <a:p>
            <a:r>
              <a:rPr lang="en-US"/>
              <a:t>Precautions for Drilling machine</a:t>
            </a:r>
          </a:p>
        </p:txBody>
      </p:sp>
      <p:sp>
        <p:nvSpPr>
          <p:cNvPr id="21507" name="Rectangle 3"/>
          <p:cNvSpPr>
            <a:spLocks noGrp="1" noChangeArrowheads="1"/>
          </p:cNvSpPr>
          <p:nvPr>
            <p:ph sz="quarter" idx="1"/>
          </p:nvPr>
        </p:nvSpPr>
        <p:spPr/>
        <p:txBody>
          <a:bodyPr/>
          <a:lstStyle/>
          <a:p>
            <a:pPr>
              <a:lnSpc>
                <a:spcPct val="90000"/>
              </a:lnSpc>
            </a:pPr>
            <a:r>
              <a:rPr lang="en-US"/>
              <a:t>Lubrication is important to remove heat and friction.</a:t>
            </a:r>
          </a:p>
          <a:p>
            <a:pPr>
              <a:lnSpc>
                <a:spcPct val="90000"/>
              </a:lnSpc>
            </a:pPr>
            <a:r>
              <a:rPr lang="en-US"/>
              <a:t>Machines should be cleaned after use</a:t>
            </a:r>
          </a:p>
          <a:p>
            <a:pPr>
              <a:lnSpc>
                <a:spcPct val="90000"/>
              </a:lnSpc>
            </a:pPr>
            <a:r>
              <a:rPr lang="en-US"/>
              <a:t>Chips should be removed using brush.</a:t>
            </a:r>
          </a:p>
          <a:p>
            <a:pPr>
              <a:lnSpc>
                <a:spcPct val="90000"/>
              </a:lnSpc>
            </a:pPr>
            <a:r>
              <a:rPr lang="en-US"/>
              <a:t>T-slots, grooves, spindles sleeves, belts, pulley should be cleaned.</a:t>
            </a:r>
          </a:p>
          <a:p>
            <a:pPr>
              <a:lnSpc>
                <a:spcPct val="90000"/>
              </a:lnSpc>
            </a:pPr>
            <a:r>
              <a:rPr lang="en-US"/>
              <a:t>Machines should be lightly oiled to prevent from rusting</a:t>
            </a:r>
          </a:p>
        </p:txBody>
      </p:sp>
      <p:sp>
        <p:nvSpPr>
          <p:cNvPr id="4" name="Slide Number Placeholder 3"/>
          <p:cNvSpPr>
            <a:spLocks noGrp="1"/>
          </p:cNvSpPr>
          <p:nvPr>
            <p:ph type="sldNum" sz="quarter" idx="12"/>
          </p:nvPr>
        </p:nvSpPr>
        <p:spPr/>
        <p:txBody>
          <a:bodyPr/>
          <a:lstStyle/>
          <a:p>
            <a:fld id="{683BAEB4-003A-4116-B382-E1626776E2CF}"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457200"/>
            <a:ext cx="7772400" cy="1143000"/>
          </a:xfrm>
        </p:spPr>
        <p:txBody>
          <a:bodyPr/>
          <a:lstStyle/>
          <a:p>
            <a:r>
              <a:rPr lang="en-US"/>
              <a:t>Safety Precautions</a:t>
            </a:r>
          </a:p>
        </p:txBody>
      </p:sp>
      <p:sp>
        <p:nvSpPr>
          <p:cNvPr id="10243" name="Rectangle 3"/>
          <p:cNvSpPr>
            <a:spLocks noGrp="1" noChangeArrowheads="1"/>
          </p:cNvSpPr>
          <p:nvPr>
            <p:ph sz="quarter" idx="1"/>
          </p:nvPr>
        </p:nvSpPr>
        <p:spPr>
          <a:xfrm>
            <a:off x="0" y="1600200"/>
            <a:ext cx="9144000" cy="4953000"/>
          </a:xfrm>
        </p:spPr>
        <p:txBody>
          <a:bodyPr/>
          <a:lstStyle/>
          <a:p>
            <a:pPr>
              <a:lnSpc>
                <a:spcPct val="90000"/>
              </a:lnSpc>
            </a:pPr>
            <a:r>
              <a:rPr lang="en-US"/>
              <a:t>Do not support the work piece by hand – use work holding device.</a:t>
            </a:r>
          </a:p>
          <a:p>
            <a:pPr>
              <a:lnSpc>
                <a:spcPct val="90000"/>
              </a:lnSpc>
            </a:pPr>
            <a:r>
              <a:rPr lang="en-US"/>
              <a:t>Use brush to clean the chip</a:t>
            </a:r>
          </a:p>
          <a:p>
            <a:pPr>
              <a:lnSpc>
                <a:spcPct val="90000"/>
              </a:lnSpc>
            </a:pPr>
            <a:r>
              <a:rPr lang="en-US"/>
              <a:t>No adjustments while the machine is operating</a:t>
            </a:r>
          </a:p>
          <a:p>
            <a:pPr>
              <a:lnSpc>
                <a:spcPct val="90000"/>
              </a:lnSpc>
            </a:pPr>
            <a:r>
              <a:rPr lang="en-US"/>
              <a:t>Ensure for the cutting tools running straight before starting the operation.</a:t>
            </a:r>
          </a:p>
          <a:p>
            <a:pPr>
              <a:lnSpc>
                <a:spcPct val="90000"/>
              </a:lnSpc>
            </a:pPr>
            <a:r>
              <a:rPr lang="en-US"/>
              <a:t>Never place tools on the drilling table</a:t>
            </a:r>
          </a:p>
          <a:p>
            <a:pPr>
              <a:lnSpc>
                <a:spcPct val="90000"/>
              </a:lnSpc>
            </a:pPr>
            <a:r>
              <a:rPr lang="en-US"/>
              <a:t>Avoid loose clothing and protect the eyes.</a:t>
            </a:r>
          </a:p>
          <a:p>
            <a:pPr>
              <a:lnSpc>
                <a:spcPct val="90000"/>
              </a:lnSpc>
            </a:pPr>
            <a:r>
              <a:rPr lang="en-US"/>
              <a:t>Ease the feed if drill breaks inside the work piece.</a:t>
            </a:r>
          </a:p>
        </p:txBody>
      </p:sp>
      <p:sp>
        <p:nvSpPr>
          <p:cNvPr id="4" name="Slide Number Placeholder 3"/>
          <p:cNvSpPr>
            <a:spLocks noGrp="1"/>
          </p:cNvSpPr>
          <p:nvPr>
            <p:ph type="sldNum" sz="quarter" idx="12"/>
          </p:nvPr>
        </p:nvSpPr>
        <p:spPr/>
        <p:txBody>
          <a:bodyPr/>
          <a:lstStyle/>
          <a:p>
            <a:fld id="{683BAEB4-003A-4116-B382-E1626776E2CF}"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Dept.Mechanical Engg.PC Poly</a:t>
            </a:r>
            <a:endParaRPr lang="en-US"/>
          </a:p>
        </p:txBody>
      </p:sp>
      <p:sp>
        <p:nvSpPr>
          <p:cNvPr id="6" name="Rectangle 4">
            <a:hlinkClick r:id="rId2"/>
          </p:cNvPr>
          <p:cNvSpPr>
            <a:spLocks noChangeArrowheads="1"/>
          </p:cNvSpPr>
          <p:nvPr/>
        </p:nvSpPr>
        <p:spPr bwMode="auto">
          <a:xfrm>
            <a:off x="5410200" y="6400800"/>
            <a:ext cx="3581400" cy="3048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latin typeface="Arial" pitchFamily="34" charset="0"/>
                <a:cs typeface="Times New Roman" pitchFamily="18" charset="0"/>
              </a:rPr>
              <a:t>For more detail contact </a:t>
            </a:r>
            <a:r>
              <a:rPr lang="en-IN" sz="2000" i="1" u="sng" dirty="0">
                <a:solidFill>
                  <a:schemeClr val="accent6">
                    <a:lumMod val="50000"/>
                  </a:schemeClr>
                </a:solidFill>
                <a:latin typeface="Arial" pitchFamily="34" charset="0"/>
                <a:cs typeface="Times New Roman" pitchFamily="18" charset="0"/>
              </a:rPr>
              <a:t>us</a:t>
            </a:r>
            <a:endParaRPr lang="en-IN" sz="2000" i="1" u="sng" dirty="0">
              <a:solidFill>
                <a:schemeClr val="accent6">
                  <a:lumMod val="50000"/>
                </a:schemeClr>
              </a:solidFill>
              <a:latin typeface="Arial" pitchFamily="34"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5"/>
          <p:cNvSpPr>
            <a:spLocks noGrp="1"/>
          </p:cNvSpPr>
          <p:nvPr>
            <p:ph type="ftr" sz="quarter" idx="11"/>
          </p:nvPr>
        </p:nvSpPr>
        <p:spPr>
          <a:noFill/>
        </p:spPr>
        <p:txBody>
          <a:bodyPr/>
          <a:lstStyle/>
          <a:p>
            <a:r>
              <a:rPr lang="en-US" altLang="en-US" smtClean="0"/>
              <a:t>Dept.Mechanical Engg.PC Poly</a:t>
            </a:r>
          </a:p>
        </p:txBody>
      </p:sp>
      <p:sp>
        <p:nvSpPr>
          <p:cNvPr id="7172" name="Slide Number Placeholder 6"/>
          <p:cNvSpPr>
            <a:spLocks noGrp="1"/>
          </p:cNvSpPr>
          <p:nvPr>
            <p:ph type="sldNum" sz="quarter" idx="12"/>
          </p:nvPr>
        </p:nvSpPr>
        <p:spPr>
          <a:noFill/>
        </p:spPr>
        <p:txBody>
          <a:bodyPr/>
          <a:lstStyle/>
          <a:p>
            <a:fld id="{193DED1F-D872-488D-B675-07B19A28F868}" type="slidenum">
              <a:rPr lang="en-US" altLang="en-US" smtClean="0"/>
              <a:pPr/>
              <a:t>6</a:t>
            </a:fld>
            <a:endParaRPr lang="en-US" altLang="en-US" smtClean="0"/>
          </a:p>
        </p:txBody>
      </p:sp>
      <p:sp>
        <p:nvSpPr>
          <p:cNvPr id="7173" name="Rectangle 2"/>
          <p:cNvSpPr>
            <a:spLocks noGrp="1" noChangeArrowheads="1"/>
          </p:cNvSpPr>
          <p:nvPr>
            <p:ph type="title"/>
          </p:nvPr>
        </p:nvSpPr>
        <p:spPr/>
        <p:txBody>
          <a:bodyPr/>
          <a:lstStyle/>
          <a:p>
            <a:pPr eaLnBrk="1" hangingPunct="1"/>
            <a:r>
              <a:rPr lang="en-US" altLang="en-US" smtClean="0"/>
              <a:t>Machining</a:t>
            </a:r>
          </a:p>
        </p:txBody>
      </p:sp>
      <p:sp>
        <p:nvSpPr>
          <p:cNvPr id="118787" name="Rectangle 3"/>
          <p:cNvSpPr>
            <a:spLocks noGrp="1" noChangeArrowheads="1"/>
          </p:cNvSpPr>
          <p:nvPr>
            <p:ph type="body" sz="half" idx="1"/>
          </p:nvPr>
        </p:nvSpPr>
        <p:spPr>
          <a:xfrm>
            <a:off x="762000" y="1905000"/>
            <a:ext cx="3775075" cy="4038600"/>
          </a:xfrm>
        </p:spPr>
        <p:txBody>
          <a:bodyPr>
            <a:normAutofit lnSpcReduction="10000"/>
          </a:bodyPr>
          <a:lstStyle/>
          <a:p>
            <a:pPr eaLnBrk="1" hangingPunct="1">
              <a:buClr>
                <a:srgbClr val="33CCCC"/>
              </a:buClr>
              <a:buSzPct val="125000"/>
              <a:buFont typeface="Wingdings 2" pitchFamily="18" charset="2"/>
              <a:buChar char="P"/>
            </a:pPr>
            <a:r>
              <a:rPr lang="en-US" altLang="en-US" sz="2100" smtClean="0">
                <a:cs typeface="Times New Roman" pitchFamily="18" charset="0"/>
              </a:rPr>
              <a:t>Variety of work materials can be machined</a:t>
            </a:r>
          </a:p>
          <a:p>
            <a:pPr lvl="1" eaLnBrk="1" hangingPunct="1"/>
            <a:r>
              <a:rPr lang="en-US" altLang="en-US" sz="1800" b="1" smtClean="0">
                <a:cs typeface="Times New Roman" pitchFamily="18" charset="0"/>
              </a:rPr>
              <a:t>Most frequently applied to metals</a:t>
            </a:r>
            <a:endParaRPr lang="en-US" altLang="en-US" sz="1800" b="1" smtClean="0">
              <a:cs typeface="Courier New" pitchFamily="49" charset="0"/>
            </a:endParaRPr>
          </a:p>
          <a:p>
            <a:pPr eaLnBrk="1" hangingPunct="1">
              <a:buClr>
                <a:srgbClr val="33CCCC"/>
              </a:buClr>
              <a:buSzPct val="125000"/>
              <a:buFont typeface="Wingdings 2" pitchFamily="18" charset="2"/>
              <a:buChar char="P"/>
            </a:pPr>
            <a:r>
              <a:rPr lang="en-US" altLang="en-US" sz="2100" smtClean="0">
                <a:cs typeface="Times New Roman" pitchFamily="18" charset="0"/>
              </a:rPr>
              <a:t>Variety of part shapes and special geometry features possible, such as:</a:t>
            </a:r>
          </a:p>
          <a:p>
            <a:pPr lvl="1" eaLnBrk="1" hangingPunct="1"/>
            <a:r>
              <a:rPr lang="en-US" altLang="en-US" sz="1800" b="1" smtClean="0">
                <a:cs typeface="Times New Roman" pitchFamily="18" charset="0"/>
              </a:rPr>
              <a:t>Screw threads</a:t>
            </a:r>
          </a:p>
          <a:p>
            <a:pPr lvl="1" eaLnBrk="1" hangingPunct="1"/>
            <a:r>
              <a:rPr lang="en-US" altLang="en-US" sz="1800" b="1" smtClean="0">
                <a:cs typeface="Times New Roman" pitchFamily="18" charset="0"/>
              </a:rPr>
              <a:t>Accurate round holes</a:t>
            </a:r>
          </a:p>
          <a:p>
            <a:pPr lvl="1" eaLnBrk="1" hangingPunct="1"/>
            <a:r>
              <a:rPr lang="en-US" altLang="en-US" sz="1800" b="1" smtClean="0">
                <a:cs typeface="Times New Roman" pitchFamily="18" charset="0"/>
              </a:rPr>
              <a:t>Very straight edges and flat surfaces</a:t>
            </a:r>
            <a:endParaRPr lang="en-US" altLang="en-US" sz="1800" b="1" smtClean="0">
              <a:cs typeface="Courier New" pitchFamily="49" charset="0"/>
            </a:endParaRPr>
          </a:p>
          <a:p>
            <a:pPr eaLnBrk="1" hangingPunct="1">
              <a:buClr>
                <a:srgbClr val="33CCCC"/>
              </a:buClr>
              <a:buSzPct val="125000"/>
              <a:buFont typeface="Wingdings 2" pitchFamily="18" charset="2"/>
              <a:buChar char="P"/>
            </a:pPr>
            <a:r>
              <a:rPr lang="en-US" altLang="en-US" sz="2100" smtClean="0">
                <a:cs typeface="Times New Roman" pitchFamily="18" charset="0"/>
              </a:rPr>
              <a:t>Good dimensional accuracy and surface finish</a:t>
            </a:r>
          </a:p>
        </p:txBody>
      </p:sp>
      <p:sp>
        <p:nvSpPr>
          <p:cNvPr id="118788" name="Rectangle 4"/>
          <p:cNvSpPr>
            <a:spLocks noGrp="1" noChangeArrowheads="1"/>
          </p:cNvSpPr>
          <p:nvPr>
            <p:ph type="body" sz="half" idx="2"/>
          </p:nvPr>
        </p:nvSpPr>
        <p:spPr>
          <a:xfrm>
            <a:off x="4683125" y="1905000"/>
            <a:ext cx="3775075" cy="4038600"/>
          </a:xfrm>
        </p:spPr>
        <p:txBody>
          <a:bodyPr/>
          <a:lstStyle/>
          <a:p>
            <a:pPr eaLnBrk="1" hangingPunct="1">
              <a:buClr>
                <a:srgbClr val="FFFF00"/>
              </a:buClr>
              <a:buSzPct val="125000"/>
              <a:buFont typeface="Wingdings 2" pitchFamily="18" charset="2"/>
              <a:buChar char="O"/>
            </a:pPr>
            <a:r>
              <a:rPr lang="en-US" altLang="en-US" sz="2100" smtClean="0">
                <a:cs typeface="Times New Roman" pitchFamily="18" charset="0"/>
              </a:rPr>
              <a:t>Wasteful of material </a:t>
            </a:r>
          </a:p>
          <a:p>
            <a:pPr lvl="1" eaLnBrk="1" hangingPunct="1"/>
            <a:r>
              <a:rPr lang="en-US" altLang="en-US" sz="1800" b="1" smtClean="0">
                <a:cs typeface="Times New Roman" pitchFamily="18" charset="0"/>
              </a:rPr>
              <a:t>Chips generated in machining are wasted material, at least in the unit operation </a:t>
            </a:r>
            <a:endParaRPr lang="en-US" altLang="en-US" sz="1800" b="1" smtClean="0">
              <a:cs typeface="Courier New" pitchFamily="49" charset="0"/>
            </a:endParaRPr>
          </a:p>
          <a:p>
            <a:pPr eaLnBrk="1" hangingPunct="1">
              <a:buClr>
                <a:srgbClr val="FFFF00"/>
              </a:buClr>
              <a:buSzPct val="125000"/>
              <a:buFont typeface="Wingdings 2" pitchFamily="18" charset="2"/>
              <a:buChar char="O"/>
            </a:pPr>
            <a:r>
              <a:rPr lang="en-US" altLang="en-US" sz="2100" smtClean="0">
                <a:cs typeface="Times New Roman" pitchFamily="18" charset="0"/>
              </a:rPr>
              <a:t>Time consuming </a:t>
            </a:r>
          </a:p>
          <a:p>
            <a:pPr lvl="1" eaLnBrk="1" hangingPunct="1"/>
            <a:r>
              <a:rPr lang="en-US" altLang="en-US" sz="1800" b="1" smtClean="0">
                <a:cs typeface="Times New Roman" pitchFamily="18" charset="0"/>
              </a:rPr>
              <a:t>A machining operation generally takes more time to shape a given part than alternative shaping processes, such as casting, powder metallurgy, or forming</a:t>
            </a:r>
            <a:endParaRPr lang="en-US" altLang="en-US" sz="1800" b="1" smtClean="0">
              <a:cs typeface="Courier New" pitchFamily="49" charset="0"/>
            </a:endParaRPr>
          </a:p>
          <a:p>
            <a:pPr eaLnBrk="1" hangingPunct="1"/>
            <a:endParaRPr lang="en-US" altLang="en-US" sz="1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87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7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7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7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878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878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8788">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878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87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4"/>
          <p:cNvSpPr>
            <a:spLocks noGrp="1"/>
          </p:cNvSpPr>
          <p:nvPr>
            <p:ph type="ftr" sz="quarter" idx="11"/>
          </p:nvPr>
        </p:nvSpPr>
        <p:spPr>
          <a:noFill/>
        </p:spPr>
        <p:txBody>
          <a:bodyPr/>
          <a:lstStyle/>
          <a:p>
            <a:r>
              <a:rPr lang="en-US" altLang="en-US" smtClean="0"/>
              <a:t>Dept.Mechanical Engg.PC Poly</a:t>
            </a:r>
          </a:p>
        </p:txBody>
      </p:sp>
      <p:sp>
        <p:nvSpPr>
          <p:cNvPr id="8196" name="Slide Number Placeholder 5"/>
          <p:cNvSpPr>
            <a:spLocks noGrp="1"/>
          </p:cNvSpPr>
          <p:nvPr>
            <p:ph type="sldNum" sz="quarter" idx="12"/>
          </p:nvPr>
        </p:nvSpPr>
        <p:spPr>
          <a:noFill/>
        </p:spPr>
        <p:txBody>
          <a:bodyPr/>
          <a:lstStyle/>
          <a:p>
            <a:fld id="{F564E015-196A-4644-8170-235FCE4F3847}" type="slidenum">
              <a:rPr lang="en-US" altLang="en-US" smtClean="0"/>
              <a:pPr/>
              <a:t>7</a:t>
            </a:fld>
            <a:endParaRPr lang="en-US" altLang="en-US" smtClean="0"/>
          </a:p>
        </p:txBody>
      </p:sp>
      <p:sp>
        <p:nvSpPr>
          <p:cNvPr id="8197" name="Rectangle 2"/>
          <p:cNvSpPr>
            <a:spLocks noGrp="1" noChangeArrowheads="1"/>
          </p:cNvSpPr>
          <p:nvPr>
            <p:ph type="title"/>
          </p:nvPr>
        </p:nvSpPr>
        <p:spPr/>
        <p:txBody>
          <a:bodyPr/>
          <a:lstStyle/>
          <a:p>
            <a:pPr eaLnBrk="1" hangingPunct="1"/>
            <a:r>
              <a:rPr lang="en-US" altLang="en-US" smtClean="0"/>
              <a:t>Machining Operations</a:t>
            </a:r>
          </a:p>
        </p:txBody>
      </p:sp>
      <p:sp>
        <p:nvSpPr>
          <p:cNvPr id="119811" name="Rectangle 3"/>
          <p:cNvSpPr>
            <a:spLocks noGrp="1" noChangeArrowheads="1"/>
          </p:cNvSpPr>
          <p:nvPr>
            <p:ph type="body" idx="1"/>
          </p:nvPr>
        </p:nvSpPr>
        <p:spPr/>
        <p:txBody>
          <a:bodyPr/>
          <a:lstStyle/>
          <a:p>
            <a:pPr eaLnBrk="1" hangingPunct="1">
              <a:lnSpc>
                <a:spcPct val="80000"/>
              </a:lnSpc>
            </a:pPr>
            <a:r>
              <a:rPr lang="en-US" altLang="en-US" sz="2400" smtClean="0">
                <a:cs typeface="Times New Roman" pitchFamily="18" charset="0"/>
              </a:rPr>
              <a:t>Generally performed after other manufacturing processes (casting, forging, …) </a:t>
            </a:r>
          </a:p>
          <a:p>
            <a:pPr lvl="1" eaLnBrk="1" hangingPunct="1">
              <a:lnSpc>
                <a:spcPct val="80000"/>
              </a:lnSpc>
            </a:pPr>
            <a:r>
              <a:rPr lang="en-US" altLang="en-US" sz="2000" smtClean="0">
                <a:cs typeface="Times New Roman" pitchFamily="18" charset="0"/>
              </a:rPr>
              <a:t>Other processes create the general shape of the workpart</a:t>
            </a:r>
          </a:p>
          <a:p>
            <a:pPr lvl="1" eaLnBrk="1" hangingPunct="1">
              <a:lnSpc>
                <a:spcPct val="80000"/>
              </a:lnSpc>
            </a:pPr>
            <a:r>
              <a:rPr lang="en-US" altLang="en-US" sz="2000" smtClean="0">
                <a:cs typeface="Times New Roman" pitchFamily="18" charset="0"/>
              </a:rPr>
              <a:t>Machining provides the final shape, dimensions, finish, and special geometric details that other processes cannot create</a:t>
            </a:r>
          </a:p>
          <a:p>
            <a:pPr lvl="4" eaLnBrk="1" hangingPunct="1">
              <a:lnSpc>
                <a:spcPct val="80000"/>
              </a:lnSpc>
            </a:pPr>
            <a:endParaRPr lang="en-US" altLang="en-US" sz="800" smtClean="0">
              <a:cs typeface="Times New Roman" pitchFamily="18" charset="0"/>
            </a:endParaRPr>
          </a:p>
          <a:p>
            <a:pPr eaLnBrk="1" hangingPunct="1">
              <a:lnSpc>
                <a:spcPct val="80000"/>
              </a:lnSpc>
            </a:pPr>
            <a:r>
              <a:rPr lang="en-US" altLang="en-US" sz="2400" smtClean="0"/>
              <a:t>Most important machining operations:</a:t>
            </a:r>
          </a:p>
          <a:p>
            <a:pPr lvl="1" eaLnBrk="1" hangingPunct="1">
              <a:lnSpc>
                <a:spcPct val="80000"/>
              </a:lnSpc>
            </a:pPr>
            <a:r>
              <a:rPr lang="en-US" altLang="en-US" sz="2000" smtClean="0"/>
              <a:t>Turning</a:t>
            </a:r>
          </a:p>
          <a:p>
            <a:pPr lvl="1" eaLnBrk="1" hangingPunct="1">
              <a:lnSpc>
                <a:spcPct val="80000"/>
              </a:lnSpc>
            </a:pPr>
            <a:r>
              <a:rPr lang="en-US" altLang="en-US" sz="2000" smtClean="0"/>
              <a:t>Drilling</a:t>
            </a:r>
          </a:p>
          <a:p>
            <a:pPr lvl="1" eaLnBrk="1" hangingPunct="1">
              <a:lnSpc>
                <a:spcPct val="80000"/>
              </a:lnSpc>
            </a:pPr>
            <a:r>
              <a:rPr lang="en-US" altLang="en-US" sz="2000" smtClean="0"/>
              <a:t>Milling</a:t>
            </a:r>
          </a:p>
          <a:p>
            <a:pPr lvl="4" eaLnBrk="1" hangingPunct="1">
              <a:lnSpc>
                <a:spcPct val="80000"/>
              </a:lnSpc>
            </a:pPr>
            <a:endParaRPr lang="en-US" altLang="en-US" sz="800" smtClean="0"/>
          </a:p>
          <a:p>
            <a:pPr eaLnBrk="1" hangingPunct="1">
              <a:lnSpc>
                <a:spcPct val="80000"/>
              </a:lnSpc>
            </a:pPr>
            <a:r>
              <a:rPr lang="en-US" altLang="en-US" sz="2400" smtClean="0"/>
              <a:t>Other machining operations:</a:t>
            </a:r>
          </a:p>
          <a:p>
            <a:pPr lvl="1" eaLnBrk="1" hangingPunct="1">
              <a:lnSpc>
                <a:spcPct val="80000"/>
              </a:lnSpc>
            </a:pPr>
            <a:r>
              <a:rPr lang="en-US" altLang="en-US" sz="2000" smtClean="0"/>
              <a:t>Shaping and planing</a:t>
            </a:r>
          </a:p>
          <a:p>
            <a:pPr lvl="1" eaLnBrk="1" hangingPunct="1">
              <a:lnSpc>
                <a:spcPct val="80000"/>
              </a:lnSpc>
            </a:pPr>
            <a:r>
              <a:rPr lang="en-US" altLang="en-US" sz="2000" smtClean="0"/>
              <a:t>Broaching</a:t>
            </a:r>
          </a:p>
          <a:p>
            <a:pPr lvl="1" eaLnBrk="1" hangingPunct="1">
              <a:lnSpc>
                <a:spcPct val="80000"/>
              </a:lnSpc>
            </a:pPr>
            <a:r>
              <a:rPr lang="en-US" altLang="en-US" sz="2000" smtClean="0"/>
              <a:t>Sawing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8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8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811">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981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81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811">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98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a:noFill/>
        </p:spPr>
        <p:txBody>
          <a:bodyPr/>
          <a:lstStyle/>
          <a:p>
            <a:r>
              <a:rPr lang="en-US" altLang="en-US" smtClean="0"/>
              <a:t>Dept.Mechanical Engg.PC Poly</a:t>
            </a:r>
          </a:p>
        </p:txBody>
      </p:sp>
      <p:sp>
        <p:nvSpPr>
          <p:cNvPr id="9220" name="Slide Number Placeholder 5"/>
          <p:cNvSpPr>
            <a:spLocks noGrp="1"/>
          </p:cNvSpPr>
          <p:nvPr>
            <p:ph type="sldNum" sz="quarter" idx="12"/>
          </p:nvPr>
        </p:nvSpPr>
        <p:spPr>
          <a:noFill/>
        </p:spPr>
        <p:txBody>
          <a:bodyPr/>
          <a:lstStyle/>
          <a:p>
            <a:fld id="{2315E125-C6C0-49A8-B433-A8290D8BC96D}" type="slidenum">
              <a:rPr lang="en-US" altLang="en-US" smtClean="0"/>
              <a:pPr/>
              <a:t>8</a:t>
            </a:fld>
            <a:endParaRPr lang="en-US" altLang="en-US" smtClean="0"/>
          </a:p>
        </p:txBody>
      </p:sp>
      <p:sp>
        <p:nvSpPr>
          <p:cNvPr id="9221" name="Rectangle 2"/>
          <p:cNvSpPr>
            <a:spLocks noGrp="1" noChangeArrowheads="1"/>
          </p:cNvSpPr>
          <p:nvPr>
            <p:ph type="title"/>
          </p:nvPr>
        </p:nvSpPr>
        <p:spPr>
          <a:xfrm>
            <a:off x="762000" y="533400"/>
            <a:ext cx="7696200" cy="992188"/>
          </a:xfrm>
        </p:spPr>
        <p:txBody>
          <a:bodyPr/>
          <a:lstStyle/>
          <a:p>
            <a:pPr eaLnBrk="1" hangingPunct="1"/>
            <a:r>
              <a:rPr lang="en-US" altLang="en-US" dirty="0" smtClean="0"/>
              <a:t>Primary Machining Parameters</a:t>
            </a:r>
          </a:p>
        </p:txBody>
      </p:sp>
      <p:sp>
        <p:nvSpPr>
          <p:cNvPr id="120835" name="Rectangle 3"/>
          <p:cNvSpPr>
            <a:spLocks noGrp="1" noChangeArrowheads="1"/>
          </p:cNvSpPr>
          <p:nvPr>
            <p:ph type="body" idx="1"/>
          </p:nvPr>
        </p:nvSpPr>
        <p:spPr>
          <a:xfrm>
            <a:off x="685800" y="2057400"/>
            <a:ext cx="7772400" cy="4343400"/>
          </a:xfrm>
        </p:spPr>
        <p:txBody>
          <a:bodyPr/>
          <a:lstStyle/>
          <a:p>
            <a:pPr eaLnBrk="1" hangingPunct="1">
              <a:lnSpc>
                <a:spcPct val="80000"/>
              </a:lnSpc>
            </a:pPr>
            <a:r>
              <a:rPr lang="en-US" altLang="en-US" sz="2300" smtClean="0">
                <a:solidFill>
                  <a:srgbClr val="FFFF00"/>
                </a:solidFill>
              </a:rPr>
              <a:t>Cutting Speed  – (</a:t>
            </a:r>
            <a:r>
              <a:rPr lang="en-US" altLang="en-US" sz="2300" i="1" smtClean="0">
                <a:solidFill>
                  <a:srgbClr val="FFFF00"/>
                </a:solidFill>
              </a:rPr>
              <a:t>v)</a:t>
            </a:r>
            <a:r>
              <a:rPr lang="en-US" altLang="en-US" sz="2300" smtClean="0">
                <a:solidFill>
                  <a:srgbClr val="FFFF00"/>
                </a:solidFill>
              </a:rPr>
              <a:t> </a:t>
            </a:r>
          </a:p>
          <a:p>
            <a:pPr lvl="1" eaLnBrk="1" hangingPunct="1">
              <a:lnSpc>
                <a:spcPct val="80000"/>
              </a:lnSpc>
            </a:pPr>
            <a:r>
              <a:rPr lang="en-US" altLang="en-US" sz="2000" smtClean="0"/>
              <a:t>Primary motion 	</a:t>
            </a:r>
          </a:p>
          <a:p>
            <a:pPr lvl="1" eaLnBrk="1" hangingPunct="1">
              <a:lnSpc>
                <a:spcPct val="80000"/>
              </a:lnSpc>
            </a:pPr>
            <a:r>
              <a:rPr lang="en-US" altLang="en-US" sz="2000" smtClean="0"/>
              <a:t>Peripheral speed			m/s		ft/min</a:t>
            </a:r>
          </a:p>
          <a:p>
            <a:pPr eaLnBrk="1" hangingPunct="1">
              <a:lnSpc>
                <a:spcPct val="80000"/>
              </a:lnSpc>
            </a:pPr>
            <a:r>
              <a:rPr lang="en-US" altLang="en-US" sz="2300" smtClean="0">
                <a:solidFill>
                  <a:srgbClr val="FFFF00"/>
                </a:solidFill>
              </a:rPr>
              <a:t>Feed  – (</a:t>
            </a:r>
            <a:r>
              <a:rPr lang="en-US" altLang="en-US" sz="2300" i="1" smtClean="0">
                <a:solidFill>
                  <a:srgbClr val="FFFF00"/>
                </a:solidFill>
              </a:rPr>
              <a:t>f)</a:t>
            </a:r>
            <a:endParaRPr lang="en-US" altLang="en-US" sz="2300" smtClean="0">
              <a:solidFill>
                <a:srgbClr val="FFFF00"/>
              </a:solidFill>
            </a:endParaRPr>
          </a:p>
          <a:p>
            <a:pPr lvl="1" eaLnBrk="1" hangingPunct="1">
              <a:lnSpc>
                <a:spcPct val="80000"/>
              </a:lnSpc>
            </a:pPr>
            <a:r>
              <a:rPr lang="en-US" altLang="en-US" sz="2000" smtClean="0"/>
              <a:t>Secondary motion</a:t>
            </a:r>
          </a:p>
          <a:p>
            <a:pPr lvl="1" eaLnBrk="1" hangingPunct="1">
              <a:lnSpc>
                <a:spcPct val="80000"/>
              </a:lnSpc>
            </a:pPr>
            <a:r>
              <a:rPr lang="en-US" altLang="en-US" sz="2000" smtClean="0"/>
              <a:t>Turning:				mm/rev		in/rev</a:t>
            </a:r>
          </a:p>
          <a:p>
            <a:pPr lvl="1" eaLnBrk="1" hangingPunct="1">
              <a:lnSpc>
                <a:spcPct val="80000"/>
              </a:lnSpc>
            </a:pPr>
            <a:r>
              <a:rPr lang="en-US" altLang="en-US" sz="2000" smtClean="0"/>
              <a:t>Milling:				mm/tooth	in/tooth</a:t>
            </a:r>
          </a:p>
          <a:p>
            <a:pPr eaLnBrk="1" hangingPunct="1">
              <a:lnSpc>
                <a:spcPct val="80000"/>
              </a:lnSpc>
            </a:pPr>
            <a:r>
              <a:rPr lang="en-US" altLang="en-US" sz="2300" smtClean="0">
                <a:solidFill>
                  <a:srgbClr val="FFFF00"/>
                </a:solidFill>
              </a:rPr>
              <a:t>Depth of Cut  – (</a:t>
            </a:r>
            <a:r>
              <a:rPr lang="en-US" altLang="en-US" sz="2300" i="1" smtClean="0">
                <a:solidFill>
                  <a:srgbClr val="FFFF00"/>
                </a:solidFill>
              </a:rPr>
              <a:t>d)</a:t>
            </a:r>
            <a:r>
              <a:rPr lang="en-US" altLang="en-US" sz="2300" smtClean="0">
                <a:solidFill>
                  <a:srgbClr val="990000"/>
                </a:solidFill>
              </a:rPr>
              <a:t> </a:t>
            </a:r>
          </a:p>
          <a:p>
            <a:pPr lvl="1" eaLnBrk="1" hangingPunct="1">
              <a:lnSpc>
                <a:spcPct val="80000"/>
              </a:lnSpc>
            </a:pPr>
            <a:r>
              <a:rPr lang="en-US" altLang="en-US" sz="2000" smtClean="0"/>
              <a:t>Penetration of tool below original work surface</a:t>
            </a:r>
          </a:p>
          <a:p>
            <a:pPr lvl="1" eaLnBrk="1" hangingPunct="1">
              <a:lnSpc>
                <a:spcPct val="80000"/>
              </a:lnSpc>
            </a:pPr>
            <a:r>
              <a:rPr lang="en-US" altLang="en-US" sz="2000" smtClean="0"/>
              <a:t>Single parameter			mm		in</a:t>
            </a:r>
          </a:p>
          <a:p>
            <a:pPr eaLnBrk="1" hangingPunct="1">
              <a:lnSpc>
                <a:spcPct val="80000"/>
              </a:lnSpc>
            </a:pPr>
            <a:r>
              <a:rPr lang="en-US" altLang="en-US" sz="2300" smtClean="0">
                <a:solidFill>
                  <a:srgbClr val="FFFF00"/>
                </a:solidFill>
                <a:cs typeface="Times New Roman" pitchFamily="18" charset="0"/>
              </a:rPr>
              <a:t>Resulting in Material Removal Rate</a:t>
            </a:r>
            <a:r>
              <a:rPr lang="en-US" altLang="en-US" sz="2300" smtClean="0">
                <a:solidFill>
                  <a:srgbClr val="FFFF00"/>
                </a:solidFill>
              </a:rPr>
              <a:t> –</a:t>
            </a:r>
            <a:r>
              <a:rPr lang="en-US" altLang="en-US" sz="2300" smtClean="0">
                <a:solidFill>
                  <a:srgbClr val="FFFF00"/>
                </a:solidFill>
                <a:cs typeface="Times New Roman" pitchFamily="18" charset="0"/>
              </a:rPr>
              <a:t> </a:t>
            </a:r>
            <a:r>
              <a:rPr lang="en-US" altLang="en-US" sz="2300" i="1" smtClean="0">
                <a:solidFill>
                  <a:srgbClr val="FFFF00"/>
                </a:solidFill>
                <a:cs typeface="Times New Roman" pitchFamily="18" charset="0"/>
              </a:rPr>
              <a:t>(MRR)</a:t>
            </a:r>
            <a:endParaRPr lang="en-US" altLang="en-US" sz="2000" i="1" smtClean="0">
              <a:solidFill>
                <a:srgbClr val="FFFF00"/>
              </a:solidFill>
              <a:cs typeface="Courier New" pitchFamily="49" charset="0"/>
            </a:endParaRPr>
          </a:p>
          <a:p>
            <a:pPr eaLnBrk="1" hangingPunct="1">
              <a:lnSpc>
                <a:spcPct val="80000"/>
              </a:lnSpc>
              <a:buFont typeface="Wingdings" pitchFamily="2" charset="2"/>
              <a:buNone/>
            </a:pPr>
            <a:r>
              <a:rPr lang="en-US" altLang="en-US" sz="2300" smtClean="0">
                <a:cs typeface="Times New Roman" pitchFamily="18" charset="0"/>
              </a:rPr>
              <a:t>		</a:t>
            </a:r>
            <a:r>
              <a:rPr lang="en-US" altLang="en-US" sz="2300" i="1" smtClean="0">
                <a:cs typeface="Times New Roman" pitchFamily="18" charset="0"/>
              </a:rPr>
              <a:t>MRR</a:t>
            </a:r>
            <a:r>
              <a:rPr lang="en-US" altLang="en-US" sz="2300" smtClean="0">
                <a:cs typeface="Times New Roman" pitchFamily="18" charset="0"/>
              </a:rPr>
              <a:t> = </a:t>
            </a:r>
            <a:r>
              <a:rPr lang="en-US" altLang="en-US" sz="2300" i="1" smtClean="0">
                <a:cs typeface="Times New Roman" pitchFamily="18" charset="0"/>
              </a:rPr>
              <a:t>v f d</a:t>
            </a:r>
            <a:r>
              <a:rPr lang="en-US" altLang="en-US" sz="2300" smtClean="0">
                <a:cs typeface="Times New Roman" pitchFamily="18" charset="0"/>
              </a:rPr>
              <a:t> 	 		</a:t>
            </a:r>
            <a:r>
              <a:rPr lang="en-US" altLang="en-US" sz="2000" smtClean="0">
                <a:cs typeface="Times New Roman" pitchFamily="18" charset="0"/>
              </a:rPr>
              <a:t>mm</a:t>
            </a:r>
            <a:r>
              <a:rPr lang="en-US" altLang="en-US" sz="2000" b="1" baseline="30000" smtClean="0">
                <a:cs typeface="Times New Roman" pitchFamily="18" charset="0"/>
              </a:rPr>
              <a:t>3</a:t>
            </a:r>
            <a:r>
              <a:rPr lang="en-US" altLang="en-US" sz="2000" smtClean="0">
                <a:cs typeface="Times New Roman" pitchFamily="18" charset="0"/>
              </a:rPr>
              <a:t>/s		in</a:t>
            </a:r>
            <a:r>
              <a:rPr lang="en-US" altLang="en-US" sz="2000" b="1" baseline="30000" smtClean="0">
                <a:cs typeface="Times New Roman" pitchFamily="18" charset="0"/>
              </a:rPr>
              <a:t>3</a:t>
            </a:r>
            <a:r>
              <a:rPr lang="en-US" altLang="en-US" sz="2000" smtClean="0">
                <a:cs typeface="Times New Roman" pitchFamily="18" charset="0"/>
              </a:rPr>
              <a:t>/min</a:t>
            </a:r>
            <a:endParaRPr lang="en-US" altLang="en-US" sz="2300" smtClean="0">
              <a:cs typeface="Courier New" pitchFamily="49" charset="0"/>
            </a:endParaRPr>
          </a:p>
          <a:p>
            <a:pPr lvl="1" eaLnBrk="1" hangingPunct="1">
              <a:lnSpc>
                <a:spcPct val="80000"/>
              </a:lnSpc>
              <a:buFontTx/>
              <a:buNone/>
            </a:pPr>
            <a:r>
              <a:rPr lang="en-US" altLang="en-US" sz="2000" smtClean="0">
                <a:cs typeface="Times New Roman" pitchFamily="18" charset="0"/>
              </a:rPr>
              <a:t>where </a:t>
            </a:r>
            <a:r>
              <a:rPr lang="en-US" altLang="en-US" sz="2000" i="1" smtClean="0">
                <a:cs typeface="Times New Roman" pitchFamily="18" charset="0"/>
              </a:rPr>
              <a:t>v</a:t>
            </a:r>
            <a:r>
              <a:rPr lang="en-US" altLang="en-US" sz="2000" smtClean="0">
                <a:cs typeface="Times New Roman" pitchFamily="18" charset="0"/>
              </a:rPr>
              <a:t> = cutting speed; </a:t>
            </a:r>
            <a:r>
              <a:rPr lang="en-US" altLang="en-US" sz="2000" i="1" smtClean="0">
                <a:cs typeface="Times New Roman" pitchFamily="18" charset="0"/>
              </a:rPr>
              <a:t>f</a:t>
            </a:r>
            <a:r>
              <a:rPr lang="en-US" altLang="en-US" sz="2000" smtClean="0">
                <a:cs typeface="Times New Roman" pitchFamily="18" charset="0"/>
              </a:rPr>
              <a:t> = feed; </a:t>
            </a:r>
            <a:r>
              <a:rPr lang="en-US" altLang="en-US" sz="2000" i="1" smtClean="0">
                <a:cs typeface="Times New Roman" pitchFamily="18" charset="0"/>
              </a:rPr>
              <a:t>d</a:t>
            </a:r>
            <a:r>
              <a:rPr lang="en-US" altLang="en-US" sz="2000" smtClean="0">
                <a:cs typeface="Times New Roman" pitchFamily="18" charset="0"/>
              </a:rPr>
              <a:t> = depth of cut</a:t>
            </a:r>
          </a:p>
          <a:p>
            <a:pPr eaLnBrk="1" hangingPunct="1">
              <a:lnSpc>
                <a:spcPct val="80000"/>
              </a:lnSpc>
            </a:pPr>
            <a:endParaRPr lang="en-US" altLang="en-US" sz="230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8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3"/>
          <p:cNvSpPr>
            <a:spLocks noGrp="1"/>
          </p:cNvSpPr>
          <p:nvPr>
            <p:ph type="ftr" sz="quarter" idx="11"/>
          </p:nvPr>
        </p:nvSpPr>
        <p:spPr>
          <a:noFill/>
        </p:spPr>
        <p:txBody>
          <a:bodyPr/>
          <a:lstStyle/>
          <a:p>
            <a:r>
              <a:rPr lang="en-US" altLang="en-US" smtClean="0"/>
              <a:t>Dept.Mechanical Engg.PC Poly</a:t>
            </a:r>
          </a:p>
        </p:txBody>
      </p:sp>
      <p:sp>
        <p:nvSpPr>
          <p:cNvPr id="10244" name="Slide Number Placeholder 4"/>
          <p:cNvSpPr>
            <a:spLocks noGrp="1"/>
          </p:cNvSpPr>
          <p:nvPr>
            <p:ph type="sldNum" sz="quarter" idx="12"/>
          </p:nvPr>
        </p:nvSpPr>
        <p:spPr>
          <a:noFill/>
        </p:spPr>
        <p:txBody>
          <a:bodyPr/>
          <a:lstStyle/>
          <a:p>
            <a:fld id="{F9CE60E4-29E6-4214-BF5C-E3E98AF19417}" type="slidenum">
              <a:rPr lang="en-US" altLang="en-US" smtClean="0"/>
              <a:pPr/>
              <a:t>9</a:t>
            </a:fld>
            <a:endParaRPr lang="en-US" altLang="en-US" smtClean="0"/>
          </a:p>
        </p:txBody>
      </p:sp>
      <p:pic>
        <p:nvPicPr>
          <p:cNvPr id="10245" name="Picture 2" descr="w0347ac"/>
          <p:cNvPicPr>
            <a:picLocks noChangeAspect="1" noChangeArrowheads="1"/>
          </p:cNvPicPr>
          <p:nvPr/>
        </p:nvPicPr>
        <p:blipFill>
          <a:blip r:embed="rId2">
            <a:lum bright="32000" contrast="-6000"/>
            <a:grayscl/>
          </a:blip>
          <a:srcRect/>
          <a:stretch>
            <a:fillRect/>
          </a:stretch>
        </p:blipFill>
        <p:spPr bwMode="auto">
          <a:xfrm>
            <a:off x="1620838" y="1790700"/>
            <a:ext cx="6477000" cy="4106863"/>
          </a:xfrm>
          <a:prstGeom prst="rect">
            <a:avLst/>
          </a:prstGeom>
          <a:noFill/>
          <a:ln w="9525">
            <a:noFill/>
            <a:miter lim="800000"/>
            <a:headEnd/>
            <a:tailEnd/>
          </a:ln>
        </p:spPr>
      </p:pic>
      <p:sp>
        <p:nvSpPr>
          <p:cNvPr id="10246" name="Rectangle 3"/>
          <p:cNvSpPr>
            <a:spLocks noGrp="1" noChangeArrowheads="1"/>
          </p:cNvSpPr>
          <p:nvPr>
            <p:ph type="title"/>
          </p:nvPr>
        </p:nvSpPr>
        <p:spPr/>
        <p:txBody>
          <a:bodyPr/>
          <a:lstStyle/>
          <a:p>
            <a:pPr eaLnBrk="1" hangingPunct="1"/>
            <a:r>
              <a:rPr lang="en-US" altLang="en-US" smtClean="0"/>
              <a:t>Turning Parameters Illustrated</a:t>
            </a:r>
          </a:p>
        </p:txBody>
      </p:sp>
      <p:sp>
        <p:nvSpPr>
          <p:cNvPr id="10247" name="Rectangle 4"/>
          <p:cNvSpPr>
            <a:spLocks noGrp="1" noChangeArrowheads="1"/>
          </p:cNvSpPr>
          <p:nvPr>
            <p:ph type="body" idx="4294967295"/>
          </p:nvPr>
        </p:nvSpPr>
        <p:spPr>
          <a:xfrm>
            <a:off x="1143000" y="5922963"/>
            <a:ext cx="8001000" cy="457200"/>
          </a:xfrm>
        </p:spPr>
        <p:txBody>
          <a:bodyPr/>
          <a:lstStyle/>
          <a:p>
            <a:pPr algn="ctr" eaLnBrk="1" hangingPunct="1">
              <a:buFont typeface="Wingdings" pitchFamily="2" charset="2"/>
              <a:buNone/>
            </a:pPr>
            <a:r>
              <a:rPr lang="en-US" altLang="en-US" sz="1900" smtClean="0"/>
              <a:t>Figure 22.5 ‑ Turning operation  </a:t>
            </a:r>
            <a:r>
              <a:rPr lang="en-US" altLang="en-US" sz="1300" b="1" smtClean="0"/>
              <a:t>[Groover (2004), p.503]</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TotalTime>
  <Words>1540</Words>
  <Application>Microsoft Office PowerPoint</Application>
  <PresentationFormat>On-screen Show (4:3)</PresentationFormat>
  <Paragraphs>482</Paragraphs>
  <Slides>56</Slides>
  <Notes>4</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56</vt:i4>
      </vt:variant>
    </vt:vector>
  </HeadingPairs>
  <TitlesOfParts>
    <vt:vector size="60" baseType="lpstr">
      <vt:lpstr>Equity</vt:lpstr>
      <vt:lpstr>Equation</vt:lpstr>
      <vt:lpstr>Presentation</vt:lpstr>
      <vt:lpstr>Bitmap Image</vt:lpstr>
      <vt:lpstr>5.Machining Operations</vt:lpstr>
      <vt:lpstr>Lathe Operations</vt:lpstr>
      <vt:lpstr>Agenda</vt:lpstr>
      <vt:lpstr>Bonus Quiz 1</vt:lpstr>
      <vt:lpstr>Manufacturing Operations</vt:lpstr>
      <vt:lpstr>Machining</vt:lpstr>
      <vt:lpstr>Machining Operations</vt:lpstr>
      <vt:lpstr>Primary Machining Parameters</vt:lpstr>
      <vt:lpstr>Turning Parameters Illustrated</vt:lpstr>
      <vt:lpstr>Drilling</vt:lpstr>
      <vt:lpstr>Milling Parameters Illustrated</vt:lpstr>
      <vt:lpstr>Machining Operations &amp; Parameters</vt:lpstr>
      <vt:lpstr>Cut Types:  Roughing &amp; Finishing</vt:lpstr>
      <vt:lpstr>Turning</vt:lpstr>
      <vt:lpstr>Turning Parameters Illustrated</vt:lpstr>
      <vt:lpstr>Facing</vt:lpstr>
      <vt:lpstr>Contour Turning</vt:lpstr>
      <vt:lpstr>Right &amp; Left Hand Tools</vt:lpstr>
      <vt:lpstr>Chamfering</vt:lpstr>
      <vt:lpstr>Parting (Cutoff) / Grooving </vt:lpstr>
      <vt:lpstr>Threading</vt:lpstr>
      <vt:lpstr>Engine Lathe</vt:lpstr>
      <vt:lpstr>Chuck</vt:lpstr>
      <vt:lpstr>Turret Lathe</vt:lpstr>
      <vt:lpstr>CNC Turret Lathe</vt:lpstr>
      <vt:lpstr>CNC Lathe:  Air-Operated Chuck</vt:lpstr>
      <vt:lpstr>CNC Lathe:  Tool Turret</vt:lpstr>
      <vt:lpstr>Machining Calculations:  Turning</vt:lpstr>
      <vt:lpstr>Questions &amp; Issues</vt:lpstr>
      <vt:lpstr>Drilling Machine…</vt:lpstr>
      <vt:lpstr>Drilling</vt:lpstr>
      <vt:lpstr>Drilling Machine</vt:lpstr>
      <vt:lpstr>Sensitive Drilling Machine</vt:lpstr>
      <vt:lpstr>Up-Right Drilling Machine</vt:lpstr>
      <vt:lpstr>Radial Drilling Machine</vt:lpstr>
      <vt:lpstr>Slide 36</vt:lpstr>
      <vt:lpstr>Drill Materials</vt:lpstr>
      <vt:lpstr>Slide 38</vt:lpstr>
      <vt:lpstr>Drill fixed to the spindle</vt:lpstr>
      <vt:lpstr>Tool Nomenclature</vt:lpstr>
      <vt:lpstr>Tool Holding devices</vt:lpstr>
      <vt:lpstr>Work Holding Devices</vt:lpstr>
      <vt:lpstr>Drilling operations… </vt:lpstr>
      <vt:lpstr>Operations in drilling machine</vt:lpstr>
      <vt:lpstr>Operations in drilling machine</vt:lpstr>
      <vt:lpstr>Types of cutters</vt:lpstr>
      <vt:lpstr>Types of cutters</vt:lpstr>
      <vt:lpstr>Counter bore and spot facing</vt:lpstr>
      <vt:lpstr>Types of cutters</vt:lpstr>
      <vt:lpstr>Types of cutters</vt:lpstr>
      <vt:lpstr>Work Holding Devices</vt:lpstr>
      <vt:lpstr>Work Holding Devices</vt:lpstr>
      <vt:lpstr>Definitions</vt:lpstr>
      <vt:lpstr>Slide 54</vt:lpstr>
      <vt:lpstr>Precautions for Drilling machine</vt:lpstr>
      <vt:lpstr>Safety Precautions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Drilling Machine…</dc:title>
  <dc:creator>MECAD</dc:creator>
  <cp:lastModifiedBy>ADMIN</cp:lastModifiedBy>
  <cp:revision>6</cp:revision>
  <dcterms:created xsi:type="dcterms:W3CDTF">2017-05-23T08:33:17Z</dcterms:created>
  <dcterms:modified xsi:type="dcterms:W3CDTF">2017-05-30T13:52:56Z</dcterms:modified>
</cp:coreProperties>
</file>